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7772400" cy="100584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51" roundtripDataSignature="AMtx7mg/0vZ9OVP4Nlaz18plaNGjbXIR7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customschemas.google.com/relationships/presentationmetadata" Target="metadata"/><Relationship Id="rId50" Type="http://schemas.openxmlformats.org/officeDocument/2006/relationships/slide" Target="slides/slide4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533400" y="763588"/>
            <a:ext cx="67056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77875" y="4776788"/>
            <a:ext cx="621665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373438" cy="5032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398963" y="0"/>
            <a:ext cx="3373437" cy="5032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555163"/>
            <a:ext cx="3373438" cy="5032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398963" y="9555163"/>
            <a:ext cx="3373437" cy="5032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0" y="763588"/>
            <a:ext cx="0" cy="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777875" y="4776788"/>
            <a:ext cx="6216600" cy="4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4625" lvl="0" marL="1746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b68b892692_0_125:notes"/>
          <p:cNvSpPr/>
          <p:nvPr>
            <p:ph idx="2" type="sldImg"/>
          </p:nvPr>
        </p:nvSpPr>
        <p:spPr>
          <a:xfrm>
            <a:off x="0" y="763588"/>
            <a:ext cx="0" cy="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1b68b892692_0_125:notes"/>
          <p:cNvSpPr txBox="1"/>
          <p:nvPr>
            <p:ph idx="1" type="body"/>
          </p:nvPr>
        </p:nvSpPr>
        <p:spPr>
          <a:xfrm>
            <a:off x="777875" y="4776788"/>
            <a:ext cx="6216600" cy="4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4625" lvl="0" marL="1746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b68b892692_0_135:notes"/>
          <p:cNvSpPr/>
          <p:nvPr>
            <p:ph idx="2" type="sldImg"/>
          </p:nvPr>
        </p:nvSpPr>
        <p:spPr>
          <a:xfrm>
            <a:off x="0" y="763588"/>
            <a:ext cx="0" cy="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1b68b892692_0_135:notes"/>
          <p:cNvSpPr txBox="1"/>
          <p:nvPr>
            <p:ph idx="1" type="body"/>
          </p:nvPr>
        </p:nvSpPr>
        <p:spPr>
          <a:xfrm>
            <a:off x="777875" y="4776788"/>
            <a:ext cx="6216600" cy="4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4625" lvl="0" marL="1746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b68b892692_0_145:notes"/>
          <p:cNvSpPr/>
          <p:nvPr>
            <p:ph idx="2" type="sldImg"/>
          </p:nvPr>
        </p:nvSpPr>
        <p:spPr>
          <a:xfrm>
            <a:off x="0" y="763588"/>
            <a:ext cx="0" cy="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1b68b892692_0_145:notes"/>
          <p:cNvSpPr txBox="1"/>
          <p:nvPr>
            <p:ph idx="1" type="body"/>
          </p:nvPr>
        </p:nvSpPr>
        <p:spPr>
          <a:xfrm>
            <a:off x="777875" y="4776788"/>
            <a:ext cx="6216600" cy="4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4625" lvl="0" marL="1746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b68b892692_0_157:notes"/>
          <p:cNvSpPr/>
          <p:nvPr>
            <p:ph idx="2" type="sldImg"/>
          </p:nvPr>
        </p:nvSpPr>
        <p:spPr>
          <a:xfrm>
            <a:off x="0" y="763588"/>
            <a:ext cx="0" cy="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1b68b892692_0_157:notes"/>
          <p:cNvSpPr txBox="1"/>
          <p:nvPr>
            <p:ph idx="1" type="body"/>
          </p:nvPr>
        </p:nvSpPr>
        <p:spPr>
          <a:xfrm>
            <a:off x="777875" y="4776788"/>
            <a:ext cx="6216600" cy="4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4625" lvl="0" marL="1746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b68b892692_0_170:notes"/>
          <p:cNvSpPr/>
          <p:nvPr>
            <p:ph idx="2" type="sldImg"/>
          </p:nvPr>
        </p:nvSpPr>
        <p:spPr>
          <a:xfrm>
            <a:off x="0" y="763588"/>
            <a:ext cx="0" cy="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1b68b892692_0_170:notes"/>
          <p:cNvSpPr txBox="1"/>
          <p:nvPr>
            <p:ph idx="1" type="body"/>
          </p:nvPr>
        </p:nvSpPr>
        <p:spPr>
          <a:xfrm>
            <a:off x="777875" y="4776788"/>
            <a:ext cx="6216600" cy="4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4625" lvl="0" marL="1746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b68b892692_0_182:notes"/>
          <p:cNvSpPr/>
          <p:nvPr>
            <p:ph idx="2" type="sldImg"/>
          </p:nvPr>
        </p:nvSpPr>
        <p:spPr>
          <a:xfrm>
            <a:off x="0" y="763588"/>
            <a:ext cx="0" cy="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1b68b892692_0_182:notes"/>
          <p:cNvSpPr txBox="1"/>
          <p:nvPr>
            <p:ph idx="1" type="body"/>
          </p:nvPr>
        </p:nvSpPr>
        <p:spPr>
          <a:xfrm>
            <a:off x="777875" y="4776788"/>
            <a:ext cx="6216600" cy="4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4625" lvl="0" marL="1746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b68b892692_0_195:notes"/>
          <p:cNvSpPr/>
          <p:nvPr>
            <p:ph idx="2" type="sldImg"/>
          </p:nvPr>
        </p:nvSpPr>
        <p:spPr>
          <a:xfrm>
            <a:off x="0" y="763588"/>
            <a:ext cx="0" cy="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1b68b892692_0_195:notes"/>
          <p:cNvSpPr txBox="1"/>
          <p:nvPr>
            <p:ph idx="1" type="body"/>
          </p:nvPr>
        </p:nvSpPr>
        <p:spPr>
          <a:xfrm>
            <a:off x="777875" y="4776788"/>
            <a:ext cx="6216600" cy="4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4625" lvl="0" marL="1746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b68b892692_0_208:notes"/>
          <p:cNvSpPr/>
          <p:nvPr>
            <p:ph idx="2" type="sldImg"/>
          </p:nvPr>
        </p:nvSpPr>
        <p:spPr>
          <a:xfrm>
            <a:off x="0" y="763588"/>
            <a:ext cx="0" cy="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1b68b892692_0_208:notes"/>
          <p:cNvSpPr txBox="1"/>
          <p:nvPr>
            <p:ph idx="1" type="body"/>
          </p:nvPr>
        </p:nvSpPr>
        <p:spPr>
          <a:xfrm>
            <a:off x="777875" y="4776788"/>
            <a:ext cx="6216600" cy="4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4625" lvl="0" marL="1746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b68b892692_0_217:notes"/>
          <p:cNvSpPr/>
          <p:nvPr>
            <p:ph idx="2" type="sldImg"/>
          </p:nvPr>
        </p:nvSpPr>
        <p:spPr>
          <a:xfrm>
            <a:off x="0" y="763588"/>
            <a:ext cx="0" cy="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1b68b892692_0_217:notes"/>
          <p:cNvSpPr txBox="1"/>
          <p:nvPr>
            <p:ph idx="1" type="body"/>
          </p:nvPr>
        </p:nvSpPr>
        <p:spPr>
          <a:xfrm>
            <a:off x="777875" y="4776788"/>
            <a:ext cx="6216600" cy="4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4625" lvl="0" marL="1746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b68b892692_0_231:notes"/>
          <p:cNvSpPr/>
          <p:nvPr>
            <p:ph idx="2" type="sldImg"/>
          </p:nvPr>
        </p:nvSpPr>
        <p:spPr>
          <a:xfrm>
            <a:off x="0" y="763588"/>
            <a:ext cx="0" cy="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1b68b892692_0_231:notes"/>
          <p:cNvSpPr txBox="1"/>
          <p:nvPr>
            <p:ph idx="1" type="body"/>
          </p:nvPr>
        </p:nvSpPr>
        <p:spPr>
          <a:xfrm>
            <a:off x="777875" y="4776788"/>
            <a:ext cx="6216600" cy="4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4625" lvl="0" marL="1746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b68b892692_0_33:notes"/>
          <p:cNvSpPr/>
          <p:nvPr>
            <p:ph idx="2" type="sldImg"/>
          </p:nvPr>
        </p:nvSpPr>
        <p:spPr>
          <a:xfrm>
            <a:off x="0" y="763588"/>
            <a:ext cx="0" cy="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g1b68b892692_0_33:notes"/>
          <p:cNvSpPr txBox="1"/>
          <p:nvPr>
            <p:ph idx="1" type="body"/>
          </p:nvPr>
        </p:nvSpPr>
        <p:spPr>
          <a:xfrm>
            <a:off x="777875" y="4776788"/>
            <a:ext cx="6216600" cy="4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4625" lvl="0" marL="1746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b68b892692_0_243:notes"/>
          <p:cNvSpPr/>
          <p:nvPr>
            <p:ph idx="2" type="sldImg"/>
          </p:nvPr>
        </p:nvSpPr>
        <p:spPr>
          <a:xfrm>
            <a:off x="0" y="763588"/>
            <a:ext cx="0" cy="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1b68b892692_0_243:notes"/>
          <p:cNvSpPr txBox="1"/>
          <p:nvPr>
            <p:ph idx="1" type="body"/>
          </p:nvPr>
        </p:nvSpPr>
        <p:spPr>
          <a:xfrm>
            <a:off x="777875" y="4776788"/>
            <a:ext cx="6216600" cy="4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4625" lvl="0" marL="1746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b68b892692_0_255:notes"/>
          <p:cNvSpPr/>
          <p:nvPr>
            <p:ph idx="2" type="sldImg"/>
          </p:nvPr>
        </p:nvSpPr>
        <p:spPr>
          <a:xfrm>
            <a:off x="0" y="763588"/>
            <a:ext cx="0" cy="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1b68b892692_0_255:notes"/>
          <p:cNvSpPr txBox="1"/>
          <p:nvPr>
            <p:ph idx="1" type="body"/>
          </p:nvPr>
        </p:nvSpPr>
        <p:spPr>
          <a:xfrm>
            <a:off x="777875" y="4776788"/>
            <a:ext cx="6216600" cy="4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4625" lvl="0" marL="1746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b68b892692_0_267:notes"/>
          <p:cNvSpPr/>
          <p:nvPr>
            <p:ph idx="2" type="sldImg"/>
          </p:nvPr>
        </p:nvSpPr>
        <p:spPr>
          <a:xfrm>
            <a:off x="0" y="763588"/>
            <a:ext cx="0" cy="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1b68b892692_0_267:notes"/>
          <p:cNvSpPr txBox="1"/>
          <p:nvPr>
            <p:ph idx="1" type="body"/>
          </p:nvPr>
        </p:nvSpPr>
        <p:spPr>
          <a:xfrm>
            <a:off x="777875" y="4776788"/>
            <a:ext cx="6216600" cy="4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4625" lvl="0" marL="1746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b68b892692_0_280:notes"/>
          <p:cNvSpPr/>
          <p:nvPr>
            <p:ph idx="2" type="sldImg"/>
          </p:nvPr>
        </p:nvSpPr>
        <p:spPr>
          <a:xfrm>
            <a:off x="0" y="763588"/>
            <a:ext cx="0" cy="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1b68b892692_0_280:notes"/>
          <p:cNvSpPr txBox="1"/>
          <p:nvPr>
            <p:ph idx="1" type="body"/>
          </p:nvPr>
        </p:nvSpPr>
        <p:spPr>
          <a:xfrm>
            <a:off x="777875" y="4776788"/>
            <a:ext cx="6216600" cy="4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4625" lvl="0" marL="1746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b68b892692_0_291:notes"/>
          <p:cNvSpPr/>
          <p:nvPr>
            <p:ph idx="2" type="sldImg"/>
          </p:nvPr>
        </p:nvSpPr>
        <p:spPr>
          <a:xfrm>
            <a:off x="0" y="763588"/>
            <a:ext cx="0" cy="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1b68b892692_0_291:notes"/>
          <p:cNvSpPr txBox="1"/>
          <p:nvPr>
            <p:ph idx="1" type="body"/>
          </p:nvPr>
        </p:nvSpPr>
        <p:spPr>
          <a:xfrm>
            <a:off x="777875" y="4776788"/>
            <a:ext cx="6216600" cy="4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4625" lvl="0" marL="1746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b68b892692_0_306:notes"/>
          <p:cNvSpPr/>
          <p:nvPr>
            <p:ph idx="2" type="sldImg"/>
          </p:nvPr>
        </p:nvSpPr>
        <p:spPr>
          <a:xfrm>
            <a:off x="0" y="763588"/>
            <a:ext cx="0" cy="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1b68b892692_0_306:notes"/>
          <p:cNvSpPr txBox="1"/>
          <p:nvPr>
            <p:ph idx="1" type="body"/>
          </p:nvPr>
        </p:nvSpPr>
        <p:spPr>
          <a:xfrm>
            <a:off x="777875" y="4776788"/>
            <a:ext cx="6216600" cy="4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4625" lvl="0" marL="1746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b68b892692_0_324:notes"/>
          <p:cNvSpPr/>
          <p:nvPr>
            <p:ph idx="2" type="sldImg"/>
          </p:nvPr>
        </p:nvSpPr>
        <p:spPr>
          <a:xfrm>
            <a:off x="0" y="763588"/>
            <a:ext cx="0" cy="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1b68b892692_0_324:notes"/>
          <p:cNvSpPr txBox="1"/>
          <p:nvPr>
            <p:ph idx="1" type="body"/>
          </p:nvPr>
        </p:nvSpPr>
        <p:spPr>
          <a:xfrm>
            <a:off x="777875" y="4776788"/>
            <a:ext cx="6216600" cy="4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4625" lvl="0" marL="1746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b68b892692_0_336:notes"/>
          <p:cNvSpPr/>
          <p:nvPr>
            <p:ph idx="2" type="sldImg"/>
          </p:nvPr>
        </p:nvSpPr>
        <p:spPr>
          <a:xfrm>
            <a:off x="0" y="763588"/>
            <a:ext cx="0" cy="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1b68b892692_0_336:notes"/>
          <p:cNvSpPr txBox="1"/>
          <p:nvPr>
            <p:ph idx="1" type="body"/>
          </p:nvPr>
        </p:nvSpPr>
        <p:spPr>
          <a:xfrm>
            <a:off x="777875" y="4776788"/>
            <a:ext cx="6216600" cy="4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4625" lvl="0" marL="1746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68b892692_0_347:notes"/>
          <p:cNvSpPr/>
          <p:nvPr>
            <p:ph idx="2" type="sldImg"/>
          </p:nvPr>
        </p:nvSpPr>
        <p:spPr>
          <a:xfrm>
            <a:off x="0" y="763588"/>
            <a:ext cx="0" cy="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1b68b892692_0_347:notes"/>
          <p:cNvSpPr txBox="1"/>
          <p:nvPr>
            <p:ph idx="1" type="body"/>
          </p:nvPr>
        </p:nvSpPr>
        <p:spPr>
          <a:xfrm>
            <a:off x="777875" y="4776788"/>
            <a:ext cx="6216600" cy="4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4625" lvl="0" marL="1746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b68b892692_0_357:notes"/>
          <p:cNvSpPr/>
          <p:nvPr>
            <p:ph idx="2" type="sldImg"/>
          </p:nvPr>
        </p:nvSpPr>
        <p:spPr>
          <a:xfrm>
            <a:off x="0" y="763588"/>
            <a:ext cx="0" cy="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1b68b892692_0_357:notes"/>
          <p:cNvSpPr txBox="1"/>
          <p:nvPr>
            <p:ph idx="1" type="body"/>
          </p:nvPr>
        </p:nvSpPr>
        <p:spPr>
          <a:xfrm>
            <a:off x="777875" y="4776788"/>
            <a:ext cx="6216600" cy="4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4625" lvl="0" marL="1746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b68b892692_0_43:notes"/>
          <p:cNvSpPr/>
          <p:nvPr>
            <p:ph idx="2" type="sldImg"/>
          </p:nvPr>
        </p:nvSpPr>
        <p:spPr>
          <a:xfrm>
            <a:off x="0" y="763588"/>
            <a:ext cx="0" cy="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g1b68b892692_0_43:notes"/>
          <p:cNvSpPr txBox="1"/>
          <p:nvPr>
            <p:ph idx="1" type="body"/>
          </p:nvPr>
        </p:nvSpPr>
        <p:spPr>
          <a:xfrm>
            <a:off x="777875" y="4776788"/>
            <a:ext cx="6216600" cy="4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4625" lvl="0" marL="1746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b68b892692_0_369:notes"/>
          <p:cNvSpPr/>
          <p:nvPr>
            <p:ph idx="2" type="sldImg"/>
          </p:nvPr>
        </p:nvSpPr>
        <p:spPr>
          <a:xfrm>
            <a:off x="0" y="763588"/>
            <a:ext cx="0" cy="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g1b68b892692_0_369:notes"/>
          <p:cNvSpPr txBox="1"/>
          <p:nvPr>
            <p:ph idx="1" type="body"/>
          </p:nvPr>
        </p:nvSpPr>
        <p:spPr>
          <a:xfrm>
            <a:off x="777875" y="4776788"/>
            <a:ext cx="6216600" cy="4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4625" lvl="0" marL="1746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b68b892692_0_380:notes"/>
          <p:cNvSpPr/>
          <p:nvPr>
            <p:ph idx="2" type="sldImg"/>
          </p:nvPr>
        </p:nvSpPr>
        <p:spPr>
          <a:xfrm>
            <a:off x="0" y="763588"/>
            <a:ext cx="0" cy="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g1b68b892692_0_380:notes"/>
          <p:cNvSpPr txBox="1"/>
          <p:nvPr>
            <p:ph idx="1" type="body"/>
          </p:nvPr>
        </p:nvSpPr>
        <p:spPr>
          <a:xfrm>
            <a:off x="777875" y="4776788"/>
            <a:ext cx="6216600" cy="4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4625" lvl="0" marL="1746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b68b892692_0_392:notes"/>
          <p:cNvSpPr/>
          <p:nvPr>
            <p:ph idx="2" type="sldImg"/>
          </p:nvPr>
        </p:nvSpPr>
        <p:spPr>
          <a:xfrm>
            <a:off x="0" y="763588"/>
            <a:ext cx="0" cy="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g1b68b892692_0_392:notes"/>
          <p:cNvSpPr txBox="1"/>
          <p:nvPr>
            <p:ph idx="1" type="body"/>
          </p:nvPr>
        </p:nvSpPr>
        <p:spPr>
          <a:xfrm>
            <a:off x="777875" y="4776788"/>
            <a:ext cx="6216600" cy="4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4625" lvl="0" marL="1746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b68b892692_0_404:notes"/>
          <p:cNvSpPr/>
          <p:nvPr>
            <p:ph idx="2" type="sldImg"/>
          </p:nvPr>
        </p:nvSpPr>
        <p:spPr>
          <a:xfrm>
            <a:off x="0" y="763588"/>
            <a:ext cx="0" cy="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1b68b892692_0_404:notes"/>
          <p:cNvSpPr txBox="1"/>
          <p:nvPr>
            <p:ph idx="1" type="body"/>
          </p:nvPr>
        </p:nvSpPr>
        <p:spPr>
          <a:xfrm>
            <a:off x="777875" y="4776788"/>
            <a:ext cx="6216600" cy="4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4625" lvl="0" marL="1746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b68b892692_0_415:notes"/>
          <p:cNvSpPr/>
          <p:nvPr>
            <p:ph idx="2" type="sldImg"/>
          </p:nvPr>
        </p:nvSpPr>
        <p:spPr>
          <a:xfrm>
            <a:off x="0" y="763588"/>
            <a:ext cx="0" cy="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g1b68b892692_0_415:notes"/>
          <p:cNvSpPr txBox="1"/>
          <p:nvPr>
            <p:ph idx="1" type="body"/>
          </p:nvPr>
        </p:nvSpPr>
        <p:spPr>
          <a:xfrm>
            <a:off x="777875" y="4776788"/>
            <a:ext cx="6216600" cy="4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4625" lvl="0" marL="1746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171d26a76a_0_24:notes"/>
          <p:cNvSpPr/>
          <p:nvPr>
            <p:ph idx="2" type="sldImg"/>
          </p:nvPr>
        </p:nvSpPr>
        <p:spPr>
          <a:xfrm>
            <a:off x="0" y="763588"/>
            <a:ext cx="0" cy="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g2171d26a76a_0_24:notes"/>
          <p:cNvSpPr txBox="1"/>
          <p:nvPr>
            <p:ph idx="1" type="body"/>
          </p:nvPr>
        </p:nvSpPr>
        <p:spPr>
          <a:xfrm>
            <a:off x="777875" y="4776788"/>
            <a:ext cx="6216600" cy="4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4625" lvl="0" marL="1746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b68b892692_0_438:notes"/>
          <p:cNvSpPr/>
          <p:nvPr>
            <p:ph idx="2" type="sldImg"/>
          </p:nvPr>
        </p:nvSpPr>
        <p:spPr>
          <a:xfrm>
            <a:off x="0" y="763588"/>
            <a:ext cx="0" cy="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g1b68b892692_0_438:notes"/>
          <p:cNvSpPr txBox="1"/>
          <p:nvPr>
            <p:ph idx="1" type="body"/>
          </p:nvPr>
        </p:nvSpPr>
        <p:spPr>
          <a:xfrm>
            <a:off x="777875" y="4776788"/>
            <a:ext cx="6216600" cy="4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4625" lvl="0" marL="1746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b68b892692_1_20:notes"/>
          <p:cNvSpPr/>
          <p:nvPr>
            <p:ph idx="2" type="sldImg"/>
          </p:nvPr>
        </p:nvSpPr>
        <p:spPr>
          <a:xfrm>
            <a:off x="0" y="763588"/>
            <a:ext cx="0" cy="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g1b68b892692_1_20:notes"/>
          <p:cNvSpPr txBox="1"/>
          <p:nvPr>
            <p:ph idx="1" type="body"/>
          </p:nvPr>
        </p:nvSpPr>
        <p:spPr>
          <a:xfrm>
            <a:off x="777875" y="4776788"/>
            <a:ext cx="6216600" cy="4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4625" lvl="0" marL="1746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b68b892692_0_541:notes"/>
          <p:cNvSpPr/>
          <p:nvPr>
            <p:ph idx="2" type="sldImg"/>
          </p:nvPr>
        </p:nvSpPr>
        <p:spPr>
          <a:xfrm>
            <a:off x="0" y="763588"/>
            <a:ext cx="0" cy="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g1b68b892692_0_541:notes"/>
          <p:cNvSpPr txBox="1"/>
          <p:nvPr>
            <p:ph idx="1" type="body"/>
          </p:nvPr>
        </p:nvSpPr>
        <p:spPr>
          <a:xfrm>
            <a:off x="777875" y="4776788"/>
            <a:ext cx="6216600" cy="4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4625" lvl="0" marL="1746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b68b892692_1_1:notes"/>
          <p:cNvSpPr/>
          <p:nvPr>
            <p:ph idx="2" type="sldImg"/>
          </p:nvPr>
        </p:nvSpPr>
        <p:spPr>
          <a:xfrm>
            <a:off x="0" y="763588"/>
            <a:ext cx="0" cy="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g1b68b892692_1_1:notes"/>
          <p:cNvSpPr txBox="1"/>
          <p:nvPr>
            <p:ph idx="1" type="body"/>
          </p:nvPr>
        </p:nvSpPr>
        <p:spPr>
          <a:xfrm>
            <a:off x="777875" y="4776788"/>
            <a:ext cx="6216600" cy="4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4625" lvl="0" marL="1746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b68b892692_0_57:notes"/>
          <p:cNvSpPr/>
          <p:nvPr>
            <p:ph idx="2" type="sldImg"/>
          </p:nvPr>
        </p:nvSpPr>
        <p:spPr>
          <a:xfrm>
            <a:off x="0" y="763588"/>
            <a:ext cx="0" cy="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1b68b892692_0_57:notes"/>
          <p:cNvSpPr txBox="1"/>
          <p:nvPr>
            <p:ph idx="1" type="body"/>
          </p:nvPr>
        </p:nvSpPr>
        <p:spPr>
          <a:xfrm>
            <a:off x="777875" y="4776788"/>
            <a:ext cx="6216600" cy="4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4625" lvl="0" marL="1746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b68b892692_0_466:notes"/>
          <p:cNvSpPr/>
          <p:nvPr>
            <p:ph idx="2" type="sldImg"/>
          </p:nvPr>
        </p:nvSpPr>
        <p:spPr>
          <a:xfrm>
            <a:off x="0" y="763588"/>
            <a:ext cx="0" cy="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g1b68b892692_0_466:notes"/>
          <p:cNvSpPr txBox="1"/>
          <p:nvPr>
            <p:ph idx="1" type="body"/>
          </p:nvPr>
        </p:nvSpPr>
        <p:spPr>
          <a:xfrm>
            <a:off x="777875" y="4776788"/>
            <a:ext cx="6216600" cy="4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4625" lvl="0" marL="1746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b68b892692_0_478:notes"/>
          <p:cNvSpPr/>
          <p:nvPr>
            <p:ph idx="2" type="sldImg"/>
          </p:nvPr>
        </p:nvSpPr>
        <p:spPr>
          <a:xfrm>
            <a:off x="0" y="763588"/>
            <a:ext cx="0" cy="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g1b68b892692_0_478:notes"/>
          <p:cNvSpPr txBox="1"/>
          <p:nvPr>
            <p:ph idx="1" type="body"/>
          </p:nvPr>
        </p:nvSpPr>
        <p:spPr>
          <a:xfrm>
            <a:off x="777875" y="4776788"/>
            <a:ext cx="6216600" cy="4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4625" lvl="0" marL="1746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b68b892692_0_487:notes"/>
          <p:cNvSpPr/>
          <p:nvPr>
            <p:ph idx="2" type="sldImg"/>
          </p:nvPr>
        </p:nvSpPr>
        <p:spPr>
          <a:xfrm>
            <a:off x="0" y="763588"/>
            <a:ext cx="0" cy="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g1b68b892692_0_487:notes"/>
          <p:cNvSpPr txBox="1"/>
          <p:nvPr>
            <p:ph idx="1" type="body"/>
          </p:nvPr>
        </p:nvSpPr>
        <p:spPr>
          <a:xfrm>
            <a:off x="777875" y="4776788"/>
            <a:ext cx="6216600" cy="4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4625" lvl="0" marL="1746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b68b892692_0_496:notes"/>
          <p:cNvSpPr/>
          <p:nvPr>
            <p:ph idx="2" type="sldImg"/>
          </p:nvPr>
        </p:nvSpPr>
        <p:spPr>
          <a:xfrm>
            <a:off x="0" y="763588"/>
            <a:ext cx="0" cy="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g1b68b892692_0_496:notes"/>
          <p:cNvSpPr txBox="1"/>
          <p:nvPr>
            <p:ph idx="1" type="body"/>
          </p:nvPr>
        </p:nvSpPr>
        <p:spPr>
          <a:xfrm>
            <a:off x="777875" y="4776788"/>
            <a:ext cx="6216600" cy="4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4625" lvl="0" marL="1746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b68b892692_0_505:notes"/>
          <p:cNvSpPr/>
          <p:nvPr>
            <p:ph idx="2" type="sldImg"/>
          </p:nvPr>
        </p:nvSpPr>
        <p:spPr>
          <a:xfrm>
            <a:off x="0" y="763588"/>
            <a:ext cx="0" cy="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g1b68b892692_0_505:notes"/>
          <p:cNvSpPr txBox="1"/>
          <p:nvPr>
            <p:ph idx="1" type="body"/>
          </p:nvPr>
        </p:nvSpPr>
        <p:spPr>
          <a:xfrm>
            <a:off x="777875" y="4776788"/>
            <a:ext cx="6216600" cy="4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4625" lvl="0" marL="1746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b68b892692_0_514:notes"/>
          <p:cNvSpPr/>
          <p:nvPr>
            <p:ph idx="2" type="sldImg"/>
          </p:nvPr>
        </p:nvSpPr>
        <p:spPr>
          <a:xfrm>
            <a:off x="0" y="763588"/>
            <a:ext cx="0" cy="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g1b68b892692_0_514:notes"/>
          <p:cNvSpPr txBox="1"/>
          <p:nvPr>
            <p:ph idx="1" type="body"/>
          </p:nvPr>
        </p:nvSpPr>
        <p:spPr>
          <a:xfrm>
            <a:off x="777875" y="4776788"/>
            <a:ext cx="6216600" cy="4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4625" lvl="0" marL="1746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b68b892692_0_80:notes"/>
          <p:cNvSpPr/>
          <p:nvPr>
            <p:ph idx="2" type="sldImg"/>
          </p:nvPr>
        </p:nvSpPr>
        <p:spPr>
          <a:xfrm>
            <a:off x="0" y="763588"/>
            <a:ext cx="0" cy="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1b68b892692_0_80:notes"/>
          <p:cNvSpPr txBox="1"/>
          <p:nvPr>
            <p:ph idx="1" type="body"/>
          </p:nvPr>
        </p:nvSpPr>
        <p:spPr>
          <a:xfrm>
            <a:off x="777875" y="4776788"/>
            <a:ext cx="6216600" cy="4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4625" lvl="0" marL="1746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b68b892692_0_89:notes"/>
          <p:cNvSpPr/>
          <p:nvPr>
            <p:ph idx="2" type="sldImg"/>
          </p:nvPr>
        </p:nvSpPr>
        <p:spPr>
          <a:xfrm>
            <a:off x="0" y="763588"/>
            <a:ext cx="0" cy="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1b68b892692_0_89:notes"/>
          <p:cNvSpPr txBox="1"/>
          <p:nvPr>
            <p:ph idx="1" type="body"/>
          </p:nvPr>
        </p:nvSpPr>
        <p:spPr>
          <a:xfrm>
            <a:off x="777875" y="4776788"/>
            <a:ext cx="6216600" cy="4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4625" lvl="0" marL="1746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171d26a76a_0_2:notes"/>
          <p:cNvSpPr/>
          <p:nvPr>
            <p:ph idx="2" type="sldImg"/>
          </p:nvPr>
        </p:nvSpPr>
        <p:spPr>
          <a:xfrm>
            <a:off x="0" y="763588"/>
            <a:ext cx="0" cy="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2171d26a76a_0_2:notes"/>
          <p:cNvSpPr txBox="1"/>
          <p:nvPr>
            <p:ph idx="1" type="body"/>
          </p:nvPr>
        </p:nvSpPr>
        <p:spPr>
          <a:xfrm>
            <a:off x="777875" y="4776788"/>
            <a:ext cx="6216600" cy="4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4625" lvl="0" marL="1746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b68b892692_0_100:notes"/>
          <p:cNvSpPr/>
          <p:nvPr>
            <p:ph idx="2" type="sldImg"/>
          </p:nvPr>
        </p:nvSpPr>
        <p:spPr>
          <a:xfrm>
            <a:off x="0" y="763588"/>
            <a:ext cx="0" cy="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1b68b892692_0_100:notes"/>
          <p:cNvSpPr txBox="1"/>
          <p:nvPr>
            <p:ph idx="1" type="body"/>
          </p:nvPr>
        </p:nvSpPr>
        <p:spPr>
          <a:xfrm>
            <a:off x="777875" y="4776788"/>
            <a:ext cx="6216600" cy="4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4625" lvl="0" marL="1746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b68b892692_0_113:notes"/>
          <p:cNvSpPr/>
          <p:nvPr>
            <p:ph idx="2" type="sldImg"/>
          </p:nvPr>
        </p:nvSpPr>
        <p:spPr>
          <a:xfrm>
            <a:off x="0" y="763588"/>
            <a:ext cx="0" cy="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1b68b892692_0_113:notes"/>
          <p:cNvSpPr txBox="1"/>
          <p:nvPr>
            <p:ph idx="1" type="body"/>
          </p:nvPr>
        </p:nvSpPr>
        <p:spPr>
          <a:xfrm>
            <a:off x="777875" y="4776788"/>
            <a:ext cx="6216600" cy="45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4625" lvl="0" marL="1746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idx="10" type="dt"/>
          </p:nvPr>
        </p:nvSpPr>
        <p:spPr>
          <a:xfrm>
            <a:off x="457200" y="4684713"/>
            <a:ext cx="2128838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1" type="ftr"/>
          </p:nvPr>
        </p:nvSpPr>
        <p:spPr>
          <a:xfrm>
            <a:off x="3125788" y="4684713"/>
            <a:ext cx="2898775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6554788" y="4684713"/>
            <a:ext cx="2130425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type="title"/>
          </p:nvPr>
        </p:nvSpPr>
        <p:spPr>
          <a:xfrm>
            <a:off x="457200" y="204788"/>
            <a:ext cx="8228013" cy="858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" type="body"/>
          </p:nvPr>
        </p:nvSpPr>
        <p:spPr>
          <a:xfrm rot="5400000">
            <a:off x="2874169" y="-1213644"/>
            <a:ext cx="3394075" cy="8228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spcBef>
                <a:spcPts val="115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0" type="dt"/>
          </p:nvPr>
        </p:nvSpPr>
        <p:spPr>
          <a:xfrm>
            <a:off x="457200" y="4684713"/>
            <a:ext cx="2128838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1" type="ftr"/>
          </p:nvPr>
        </p:nvSpPr>
        <p:spPr>
          <a:xfrm>
            <a:off x="3125788" y="4684713"/>
            <a:ext cx="2898775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2" type="sldNum"/>
          </p:nvPr>
        </p:nvSpPr>
        <p:spPr>
          <a:xfrm>
            <a:off x="6554788" y="4684713"/>
            <a:ext cx="2130425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>
            <p:ph type="title"/>
          </p:nvPr>
        </p:nvSpPr>
        <p:spPr>
          <a:xfrm rot="5400000">
            <a:off x="5459529" y="1372933"/>
            <a:ext cx="4393901" cy="2056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" type="body"/>
          </p:nvPr>
        </p:nvSpPr>
        <p:spPr>
          <a:xfrm rot="5400000">
            <a:off x="1276330" y="-615707"/>
            <a:ext cx="4393901" cy="60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spcBef>
                <a:spcPts val="115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0" type="dt"/>
          </p:nvPr>
        </p:nvSpPr>
        <p:spPr>
          <a:xfrm>
            <a:off x="457200" y="4684713"/>
            <a:ext cx="2128838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1" type="ftr"/>
          </p:nvPr>
        </p:nvSpPr>
        <p:spPr>
          <a:xfrm>
            <a:off x="3125788" y="4684713"/>
            <a:ext cx="2898775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2" type="sldNum"/>
          </p:nvPr>
        </p:nvSpPr>
        <p:spPr>
          <a:xfrm>
            <a:off x="6554788" y="4684713"/>
            <a:ext cx="2130425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ctrTitle"/>
          </p:nvPr>
        </p:nvSpPr>
        <p:spPr>
          <a:xfrm>
            <a:off x="685440" y="1597489"/>
            <a:ext cx="7773120" cy="1102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1372321" y="2914146"/>
            <a:ext cx="6400800" cy="1314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600"/>
              <a:buFont typeface="Arial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115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0" type="dt"/>
          </p:nvPr>
        </p:nvSpPr>
        <p:spPr>
          <a:xfrm>
            <a:off x="457200" y="4684713"/>
            <a:ext cx="2128838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1" type="ftr"/>
          </p:nvPr>
        </p:nvSpPr>
        <p:spPr>
          <a:xfrm>
            <a:off x="3125788" y="4684713"/>
            <a:ext cx="2898775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6554788" y="4684713"/>
            <a:ext cx="2130425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457200" y="204788"/>
            <a:ext cx="8228013" cy="858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457200" y="1203325"/>
            <a:ext cx="8228013" cy="3394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spcBef>
                <a:spcPts val="115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0" type="dt"/>
          </p:nvPr>
        </p:nvSpPr>
        <p:spPr>
          <a:xfrm>
            <a:off x="457200" y="4684713"/>
            <a:ext cx="2128838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1" type="ftr"/>
          </p:nvPr>
        </p:nvSpPr>
        <p:spPr>
          <a:xfrm>
            <a:off x="3125788" y="4684713"/>
            <a:ext cx="2898775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6554788" y="4684713"/>
            <a:ext cx="2130425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722880" y="3305147"/>
            <a:ext cx="7771680" cy="10217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32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722880" y="2179669"/>
            <a:ext cx="7771680" cy="112547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115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60"/>
              </a:spcBef>
              <a:spcAft>
                <a:spcPts val="0"/>
              </a:spcAft>
              <a:buClr>
                <a:srgbClr val="888888"/>
              </a:buClr>
              <a:buSzPts val="1300"/>
              <a:buFont typeface="Arial"/>
              <a:buNone/>
              <a:defRPr sz="13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2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2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2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2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2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2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6"/>
          <p:cNvSpPr txBox="1"/>
          <p:nvPr>
            <p:ph idx="10" type="dt"/>
          </p:nvPr>
        </p:nvSpPr>
        <p:spPr>
          <a:xfrm>
            <a:off x="457200" y="4684713"/>
            <a:ext cx="2128838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1" type="ftr"/>
          </p:nvPr>
        </p:nvSpPr>
        <p:spPr>
          <a:xfrm>
            <a:off x="3125788" y="4684713"/>
            <a:ext cx="2898775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6554788" y="4684713"/>
            <a:ext cx="2130425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457200" y="204788"/>
            <a:ext cx="8228013" cy="858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456481" y="1203247"/>
            <a:ext cx="4044960" cy="33947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300"/>
            </a:lvl1pPr>
            <a:lvl2pPr indent="-349250" lvl="1" marL="914400" algn="l">
              <a:spcBef>
                <a:spcPts val="115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–"/>
              <a:defRPr sz="19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9pPr>
          </a:lstStyle>
          <a:p/>
        </p:txBody>
      </p:sp>
      <p:sp>
        <p:nvSpPr>
          <p:cNvPr id="40" name="Google Shape;40;p7"/>
          <p:cNvSpPr txBox="1"/>
          <p:nvPr>
            <p:ph idx="2" type="body"/>
          </p:nvPr>
        </p:nvSpPr>
        <p:spPr>
          <a:xfrm>
            <a:off x="4639680" y="1203247"/>
            <a:ext cx="4044960" cy="33947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300"/>
            </a:lvl1pPr>
            <a:lvl2pPr indent="-349250" lvl="1" marL="914400" algn="l">
              <a:spcBef>
                <a:spcPts val="115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–"/>
              <a:defRPr sz="19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9pPr>
          </a:lstStyle>
          <a:p/>
        </p:txBody>
      </p:sp>
      <p:sp>
        <p:nvSpPr>
          <p:cNvPr id="41" name="Google Shape;41;p7"/>
          <p:cNvSpPr txBox="1"/>
          <p:nvPr>
            <p:ph idx="10" type="dt"/>
          </p:nvPr>
        </p:nvSpPr>
        <p:spPr>
          <a:xfrm>
            <a:off x="457200" y="4684713"/>
            <a:ext cx="2128838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1" type="ftr"/>
          </p:nvPr>
        </p:nvSpPr>
        <p:spPr>
          <a:xfrm>
            <a:off x="3125788" y="4684713"/>
            <a:ext cx="2898775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6554788" y="4684713"/>
            <a:ext cx="2130425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457921" y="206302"/>
            <a:ext cx="8229600" cy="8565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457920" y="1151401"/>
            <a:ext cx="4039200" cy="47957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1" sz="1900"/>
            </a:lvl1pPr>
            <a:lvl2pPr indent="-228600" lvl="1" marL="914400" algn="l">
              <a:spcBef>
                <a:spcPts val="11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sz="1500"/>
            </a:lvl3pPr>
            <a:lvl4pPr indent="-228600" lvl="3" marL="182880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sz="1300"/>
            </a:lvl4pPr>
            <a:lvl5pPr indent="-228600" lvl="4" marL="228600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sz="1300"/>
            </a:lvl5pPr>
            <a:lvl6pPr indent="-228600" lvl="5" marL="274320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sz="1300"/>
            </a:lvl6pPr>
            <a:lvl7pPr indent="-228600" lvl="6" marL="320040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sz="1300"/>
            </a:lvl7pPr>
            <a:lvl8pPr indent="-228600" lvl="7" marL="365760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sz="1300"/>
            </a:lvl8pPr>
            <a:lvl9pPr indent="-228600" lvl="8" marL="411480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sz="1300"/>
            </a:lvl9pPr>
          </a:lstStyle>
          <a:p/>
        </p:txBody>
      </p:sp>
      <p:sp>
        <p:nvSpPr>
          <p:cNvPr id="47" name="Google Shape;47;p8"/>
          <p:cNvSpPr txBox="1"/>
          <p:nvPr>
            <p:ph idx="2" type="body"/>
          </p:nvPr>
        </p:nvSpPr>
        <p:spPr>
          <a:xfrm>
            <a:off x="457920" y="1630971"/>
            <a:ext cx="4039200" cy="29638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900"/>
            </a:lvl1pPr>
            <a:lvl2pPr indent="-330200" lvl="1" marL="914400" algn="l">
              <a:spcBef>
                <a:spcPts val="11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/>
            </a:lvl3pPr>
            <a:lvl4pPr indent="-311150" lvl="3" marL="182880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sz="1300"/>
            </a:lvl4pPr>
            <a:lvl5pPr indent="-311150" lvl="4" marL="228600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5pPr>
            <a:lvl6pPr indent="-311150" lvl="5" marL="274320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6pPr>
            <a:lvl7pPr indent="-311150" lvl="6" marL="320040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7pPr>
            <a:lvl8pPr indent="-311150" lvl="7" marL="365760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8pPr>
            <a:lvl9pPr indent="-311150" lvl="8" marL="411480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9pPr>
          </a:lstStyle>
          <a:p/>
        </p:txBody>
      </p:sp>
      <p:sp>
        <p:nvSpPr>
          <p:cNvPr id="48" name="Google Shape;48;p8"/>
          <p:cNvSpPr txBox="1"/>
          <p:nvPr>
            <p:ph idx="3" type="body"/>
          </p:nvPr>
        </p:nvSpPr>
        <p:spPr>
          <a:xfrm>
            <a:off x="4645441" y="1151401"/>
            <a:ext cx="4042080" cy="47957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1" sz="1900"/>
            </a:lvl1pPr>
            <a:lvl2pPr indent="-228600" lvl="1" marL="914400" algn="l">
              <a:spcBef>
                <a:spcPts val="11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sz="1500"/>
            </a:lvl3pPr>
            <a:lvl4pPr indent="-228600" lvl="3" marL="182880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sz="1300"/>
            </a:lvl4pPr>
            <a:lvl5pPr indent="-228600" lvl="4" marL="228600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sz="1300"/>
            </a:lvl5pPr>
            <a:lvl6pPr indent="-228600" lvl="5" marL="274320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sz="1300"/>
            </a:lvl6pPr>
            <a:lvl7pPr indent="-228600" lvl="6" marL="320040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sz="1300"/>
            </a:lvl7pPr>
            <a:lvl8pPr indent="-228600" lvl="7" marL="365760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sz="1300"/>
            </a:lvl8pPr>
            <a:lvl9pPr indent="-228600" lvl="8" marL="411480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1" sz="1300"/>
            </a:lvl9pPr>
          </a:lstStyle>
          <a:p/>
        </p:txBody>
      </p:sp>
      <p:sp>
        <p:nvSpPr>
          <p:cNvPr id="49" name="Google Shape;49;p8"/>
          <p:cNvSpPr txBox="1"/>
          <p:nvPr>
            <p:ph idx="4" type="body"/>
          </p:nvPr>
        </p:nvSpPr>
        <p:spPr>
          <a:xfrm>
            <a:off x="4645441" y="1630971"/>
            <a:ext cx="4042080" cy="29638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900"/>
            </a:lvl1pPr>
            <a:lvl2pPr indent="-330200" lvl="1" marL="914400" algn="l">
              <a:spcBef>
                <a:spcPts val="11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/>
            </a:lvl3pPr>
            <a:lvl4pPr indent="-311150" lvl="3" marL="182880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sz="1300"/>
            </a:lvl4pPr>
            <a:lvl5pPr indent="-311150" lvl="4" marL="228600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5pPr>
            <a:lvl6pPr indent="-311150" lvl="5" marL="274320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6pPr>
            <a:lvl7pPr indent="-311150" lvl="6" marL="320040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7pPr>
            <a:lvl8pPr indent="-311150" lvl="7" marL="365760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8pPr>
            <a:lvl9pPr indent="-311150" lvl="8" marL="411480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/>
            </a:lvl9pPr>
          </a:lstStyle>
          <a:p/>
        </p:txBody>
      </p:sp>
      <p:sp>
        <p:nvSpPr>
          <p:cNvPr id="50" name="Google Shape;50;p8"/>
          <p:cNvSpPr txBox="1"/>
          <p:nvPr>
            <p:ph idx="10" type="dt"/>
          </p:nvPr>
        </p:nvSpPr>
        <p:spPr>
          <a:xfrm>
            <a:off x="457200" y="4684713"/>
            <a:ext cx="2128838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1" type="ftr"/>
          </p:nvPr>
        </p:nvSpPr>
        <p:spPr>
          <a:xfrm>
            <a:off x="3125788" y="4684713"/>
            <a:ext cx="2898775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6554788" y="4684713"/>
            <a:ext cx="2130425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457200" y="204788"/>
            <a:ext cx="8228013" cy="858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10" type="dt"/>
          </p:nvPr>
        </p:nvSpPr>
        <p:spPr>
          <a:xfrm>
            <a:off x="457200" y="4684713"/>
            <a:ext cx="2128838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1" type="ftr"/>
          </p:nvPr>
        </p:nvSpPr>
        <p:spPr>
          <a:xfrm>
            <a:off x="3125788" y="4684713"/>
            <a:ext cx="2898775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6554788" y="4684713"/>
            <a:ext cx="2130425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type="title"/>
          </p:nvPr>
        </p:nvSpPr>
        <p:spPr>
          <a:xfrm>
            <a:off x="457920" y="205222"/>
            <a:ext cx="3008160" cy="87057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3575521" y="205221"/>
            <a:ext cx="5112000" cy="43895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600"/>
            </a:lvl1pPr>
            <a:lvl2pPr indent="-374650" lvl="1" marL="914400" algn="l">
              <a:spcBef>
                <a:spcPts val="115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–"/>
              <a:defRPr sz="2300"/>
            </a:lvl2pPr>
            <a:lvl3pPr indent="-349250" lvl="2" marL="13716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61" name="Google Shape;61;p10"/>
          <p:cNvSpPr txBox="1"/>
          <p:nvPr>
            <p:ph idx="2" type="body"/>
          </p:nvPr>
        </p:nvSpPr>
        <p:spPr>
          <a:xfrm>
            <a:off x="457920" y="1075794"/>
            <a:ext cx="3008160" cy="3519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1pPr>
            <a:lvl2pPr indent="-228600" lvl="1" marL="914400" algn="l">
              <a:spcBef>
                <a:spcPts val="11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2pPr>
            <a:lvl3pPr indent="-228600" lvl="2" marL="137160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3pPr>
            <a:lvl4pPr indent="-228600" lvl="3" marL="1828800" algn="l"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/>
            </a:lvl4pPr>
            <a:lvl5pPr indent="-228600" lvl="4" marL="2286000" algn="l"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/>
            </a:lvl5pPr>
            <a:lvl6pPr indent="-228600" lvl="5" marL="2743200" algn="l"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/>
            </a:lvl6pPr>
            <a:lvl7pPr indent="-228600" lvl="6" marL="3200400" algn="l"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/>
            </a:lvl7pPr>
            <a:lvl8pPr indent="-228600" lvl="7" marL="3657600" algn="l"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/>
            </a:lvl8pPr>
            <a:lvl9pPr indent="-228600" lvl="8" marL="4114800" algn="l"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/>
            </a:lvl9pPr>
          </a:lstStyle>
          <a:p/>
        </p:txBody>
      </p:sp>
      <p:sp>
        <p:nvSpPr>
          <p:cNvPr id="62" name="Google Shape;62;p10"/>
          <p:cNvSpPr txBox="1"/>
          <p:nvPr>
            <p:ph idx="10" type="dt"/>
          </p:nvPr>
        </p:nvSpPr>
        <p:spPr>
          <a:xfrm>
            <a:off x="457200" y="4684713"/>
            <a:ext cx="2128838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1" type="ftr"/>
          </p:nvPr>
        </p:nvSpPr>
        <p:spPr>
          <a:xfrm>
            <a:off x="3125788" y="4684713"/>
            <a:ext cx="2898775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6554788" y="4684713"/>
            <a:ext cx="2130425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type="title"/>
          </p:nvPr>
        </p:nvSpPr>
        <p:spPr>
          <a:xfrm>
            <a:off x="1792801" y="3600018"/>
            <a:ext cx="5486400" cy="42556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/>
          <p:nvPr>
            <p:ph idx="2" type="pic"/>
          </p:nvPr>
        </p:nvSpPr>
        <p:spPr>
          <a:xfrm>
            <a:off x="1792801" y="459049"/>
            <a:ext cx="5486400" cy="3086964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1"/>
          <p:cNvSpPr txBox="1"/>
          <p:nvPr>
            <p:ph idx="1" type="body"/>
          </p:nvPr>
        </p:nvSpPr>
        <p:spPr>
          <a:xfrm>
            <a:off x="1792801" y="4025583"/>
            <a:ext cx="5486400" cy="6037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1pPr>
            <a:lvl2pPr indent="-228600" lvl="1" marL="914400" algn="l">
              <a:spcBef>
                <a:spcPts val="11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2pPr>
            <a:lvl3pPr indent="-228600" lvl="2" marL="137160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/>
            </a:lvl3pPr>
            <a:lvl4pPr indent="-228600" lvl="3" marL="1828800" algn="l"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/>
            </a:lvl4pPr>
            <a:lvl5pPr indent="-228600" lvl="4" marL="2286000" algn="l"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/>
            </a:lvl5pPr>
            <a:lvl6pPr indent="-228600" lvl="5" marL="2743200" algn="l"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/>
            </a:lvl6pPr>
            <a:lvl7pPr indent="-228600" lvl="6" marL="3200400" algn="l"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/>
            </a:lvl7pPr>
            <a:lvl8pPr indent="-228600" lvl="7" marL="3657600" algn="l"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/>
            </a:lvl8pPr>
            <a:lvl9pPr indent="-228600" lvl="8" marL="4114800" algn="l"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/>
            </a:lvl9pPr>
          </a:lstStyle>
          <a:p/>
        </p:txBody>
      </p:sp>
      <p:sp>
        <p:nvSpPr>
          <p:cNvPr id="69" name="Google Shape;69;p11"/>
          <p:cNvSpPr txBox="1"/>
          <p:nvPr>
            <p:ph idx="10" type="dt"/>
          </p:nvPr>
        </p:nvSpPr>
        <p:spPr>
          <a:xfrm>
            <a:off x="457200" y="4684713"/>
            <a:ext cx="2128838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1" type="ftr"/>
          </p:nvPr>
        </p:nvSpPr>
        <p:spPr>
          <a:xfrm>
            <a:off x="3125788" y="4684713"/>
            <a:ext cx="2898775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6554788" y="4684713"/>
            <a:ext cx="2130425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457200" y="204788"/>
            <a:ext cx="8228013" cy="858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457200" y="1203325"/>
            <a:ext cx="8228013" cy="3394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11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4684713"/>
            <a:ext cx="2128838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5788" y="4684713"/>
            <a:ext cx="2898775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4788" y="4684713"/>
            <a:ext cx="2130425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None/>
              <a:defRPr b="0" i="0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2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3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2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1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Relationship Id="rId4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Relationship Id="rId4" Type="http://schemas.openxmlformats.org/officeDocument/2006/relationships/image" Target="../media/image20.png"/><Relationship Id="rId5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png"/><Relationship Id="rId4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.png"/><Relationship Id="rId4" Type="http://schemas.openxmlformats.org/officeDocument/2006/relationships/image" Target="../media/image29.png"/></Relationships>
</file>

<file path=ppt/slides/_rels/slide39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udemy.com/" TargetMode="External"/><Relationship Id="rId10" Type="http://schemas.openxmlformats.org/officeDocument/2006/relationships/hyperlink" Target="https://www.searchenginejournal.com/" TargetMode="External"/><Relationship Id="rId13" Type="http://schemas.openxmlformats.org/officeDocument/2006/relationships/image" Target="../media/image29.png"/><Relationship Id="rId12" Type="http://schemas.openxmlformats.org/officeDocument/2006/relationships/hyperlink" Target="https://www.coursera.org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.png"/><Relationship Id="rId4" Type="http://schemas.openxmlformats.org/officeDocument/2006/relationships/hyperlink" Target="https://learndigital.withgoogle.com/atelieruldigital/" TargetMode="External"/><Relationship Id="rId9" Type="http://schemas.openxmlformats.org/officeDocument/2006/relationships/hyperlink" Target="https://www.ppchero.com/" TargetMode="External"/><Relationship Id="rId5" Type="http://schemas.openxmlformats.org/officeDocument/2006/relationships/hyperlink" Target="https://skillshop.exceedlms.com/student/catalog/" TargetMode="External"/><Relationship Id="rId6" Type="http://schemas.openxmlformats.org/officeDocument/2006/relationships/hyperlink" Target="https://skillshop.exceedlms.com/student/catalog/browse" TargetMode="External"/><Relationship Id="rId7" Type="http://schemas.openxmlformats.org/officeDocument/2006/relationships/hyperlink" Target="https://www.wordstream.com/" TargetMode="External"/><Relationship Id="rId8" Type="http://schemas.openxmlformats.org/officeDocument/2006/relationships/hyperlink" Target="https://searchengineland.com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0.gif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ljubomir.graovac\Downloads\PresentationCCDro2014-16-9.png" id="88" name="Google Shape;8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9050"/>
            <a:ext cx="9144000" cy="51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/>
          <p:nvPr/>
        </p:nvSpPr>
        <p:spPr>
          <a:xfrm>
            <a:off x="252950" y="1245000"/>
            <a:ext cx="8748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"/>
          <p:cNvSpPr txBox="1"/>
          <p:nvPr/>
        </p:nvSpPr>
        <p:spPr>
          <a:xfrm>
            <a:off x="908500" y="1725150"/>
            <a:ext cx="70428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Vrei să descoperi puterea publicității pe Google? </a:t>
            </a:r>
            <a:endParaRPr b="1" sz="40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2215375" y="3773550"/>
            <a:ext cx="436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RAINER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ALINA MIRON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ljubomir.graovac\Downloads\PresentationCCDro2014-16-9.png" id="170" name="Google Shape;170;g1b68b892692_0_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9050"/>
            <a:ext cx="9144000" cy="51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1b68b892692_0_125"/>
          <p:cNvSpPr txBox="1"/>
          <p:nvPr/>
        </p:nvSpPr>
        <p:spPr>
          <a:xfrm>
            <a:off x="252950" y="1245000"/>
            <a:ext cx="8748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1b68b892692_0_125"/>
          <p:cNvSpPr txBox="1"/>
          <p:nvPr/>
        </p:nvSpPr>
        <p:spPr>
          <a:xfrm>
            <a:off x="1378325" y="1739700"/>
            <a:ext cx="78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1b68b892692_0_125"/>
          <p:cNvSpPr txBox="1"/>
          <p:nvPr/>
        </p:nvSpPr>
        <p:spPr>
          <a:xfrm>
            <a:off x="585650" y="1020277"/>
            <a:ext cx="82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2. De ce este Google Ads</a:t>
            </a:r>
            <a:endParaRPr b="1" sz="3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g1b68b892692_0_125"/>
          <p:cNvSpPr txBox="1"/>
          <p:nvPr/>
        </p:nvSpPr>
        <p:spPr>
          <a:xfrm>
            <a:off x="486949" y="1472375"/>
            <a:ext cx="4085100" cy="3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Controlul bugetului: se poate seta un buget la nivel de campanie sau un buget zilnic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g1b68b892692_0_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1150" y="1643088"/>
            <a:ext cx="38100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ljubomir.graovac\Downloads\PresentationCCDro2014-16-9.png" id="180" name="Google Shape;180;g1b68b892692_0_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9050"/>
            <a:ext cx="9144000" cy="51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1b68b892692_0_135"/>
          <p:cNvSpPr txBox="1"/>
          <p:nvPr/>
        </p:nvSpPr>
        <p:spPr>
          <a:xfrm>
            <a:off x="252950" y="1245000"/>
            <a:ext cx="8748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1b68b892692_0_135"/>
          <p:cNvSpPr txBox="1"/>
          <p:nvPr/>
        </p:nvSpPr>
        <p:spPr>
          <a:xfrm>
            <a:off x="1378325" y="1739700"/>
            <a:ext cx="78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1b68b892692_0_135"/>
          <p:cNvSpPr txBox="1"/>
          <p:nvPr/>
        </p:nvSpPr>
        <p:spPr>
          <a:xfrm>
            <a:off x="585650" y="1020277"/>
            <a:ext cx="82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2. De ce este Google Ads</a:t>
            </a:r>
            <a:endParaRPr b="1" sz="3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g1b68b892692_0_135"/>
          <p:cNvSpPr txBox="1"/>
          <p:nvPr/>
        </p:nvSpPr>
        <p:spPr>
          <a:xfrm>
            <a:off x="486949" y="1472375"/>
            <a:ext cx="4085100" cy="3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Raportare si masurare: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➔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 conversion tracking din Google Ads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➔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 rapoartele din platformă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➔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 tool de monitorizare trafic: Google Analytics (va disparea) / GA 4 (obligatoriu din 2023) sau Adobe Analytics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g1b68b892692_0_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9100" y="1472363"/>
            <a:ext cx="3732750" cy="2332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ljubomir.graovac\Downloads\PresentationCCDro2014-16-9.png" id="190" name="Google Shape;190;g1b68b892692_0_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9050"/>
            <a:ext cx="9144000" cy="51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1b68b892692_0_145"/>
          <p:cNvSpPr txBox="1"/>
          <p:nvPr/>
        </p:nvSpPr>
        <p:spPr>
          <a:xfrm>
            <a:off x="252950" y="1245000"/>
            <a:ext cx="8748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1b68b892692_0_145"/>
          <p:cNvSpPr txBox="1"/>
          <p:nvPr/>
        </p:nvSpPr>
        <p:spPr>
          <a:xfrm>
            <a:off x="1378325" y="1739700"/>
            <a:ext cx="78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1b68b892692_0_145"/>
          <p:cNvSpPr txBox="1"/>
          <p:nvPr/>
        </p:nvSpPr>
        <p:spPr>
          <a:xfrm>
            <a:off x="585650" y="1020277"/>
            <a:ext cx="82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3. Tipuri de campanii existente în Google Ads </a:t>
            </a:r>
            <a:endParaRPr b="1" sz="3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g1b68b892692_0_145"/>
          <p:cNvSpPr txBox="1"/>
          <p:nvPr/>
        </p:nvSpPr>
        <p:spPr>
          <a:xfrm>
            <a:off x="520549" y="1480775"/>
            <a:ext cx="4085100" cy="3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g1b68b892692_0_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9050" y="1526600"/>
            <a:ext cx="6106725" cy="305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ljubomir.graovac\Downloads\PresentationCCDro2014-16-9.png" id="200" name="Google Shape;200;g1b68b892692_0_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9050"/>
            <a:ext cx="9144000" cy="51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1b68b892692_0_157"/>
          <p:cNvSpPr txBox="1"/>
          <p:nvPr/>
        </p:nvSpPr>
        <p:spPr>
          <a:xfrm>
            <a:off x="252950" y="1245000"/>
            <a:ext cx="8748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1b68b892692_0_157"/>
          <p:cNvSpPr txBox="1"/>
          <p:nvPr/>
        </p:nvSpPr>
        <p:spPr>
          <a:xfrm>
            <a:off x="1378325" y="1739700"/>
            <a:ext cx="78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1b68b892692_0_157"/>
          <p:cNvSpPr txBox="1"/>
          <p:nvPr/>
        </p:nvSpPr>
        <p:spPr>
          <a:xfrm>
            <a:off x="585650" y="1020277"/>
            <a:ext cx="82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Google Search Ads</a:t>
            </a:r>
            <a:endParaRPr b="1" sz="3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b68b892692_0_157"/>
          <p:cNvSpPr txBox="1"/>
          <p:nvPr/>
        </p:nvSpPr>
        <p:spPr>
          <a:xfrm>
            <a:off x="486949" y="1472375"/>
            <a:ext cx="4085100" cy="3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Char char="➔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Analiza cuvinte cheie. Tool: Keyword Planner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➔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Anunțuri și extensii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➔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 Groups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➔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Match Type: [exact], “phrase”, broad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g1b68b892692_0_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1650" y="1348675"/>
            <a:ext cx="4240191" cy="288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ljubomir.graovac\Downloads\PresentationCCDro2014-16-9.png" id="210" name="Google Shape;210;g1b68b892692_0_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9050"/>
            <a:ext cx="9144000" cy="51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1b68b892692_0_170"/>
          <p:cNvSpPr txBox="1"/>
          <p:nvPr/>
        </p:nvSpPr>
        <p:spPr>
          <a:xfrm>
            <a:off x="252950" y="1245000"/>
            <a:ext cx="8748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1b68b892692_0_170"/>
          <p:cNvSpPr txBox="1"/>
          <p:nvPr/>
        </p:nvSpPr>
        <p:spPr>
          <a:xfrm>
            <a:off x="1378325" y="1739700"/>
            <a:ext cx="78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1b68b892692_0_170"/>
          <p:cNvSpPr txBox="1"/>
          <p:nvPr/>
        </p:nvSpPr>
        <p:spPr>
          <a:xfrm>
            <a:off x="585650" y="1020277"/>
            <a:ext cx="82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Google Display Ads</a:t>
            </a:r>
            <a:endParaRPr b="1" sz="3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g1b68b892692_0_170"/>
          <p:cNvSpPr txBox="1"/>
          <p:nvPr/>
        </p:nvSpPr>
        <p:spPr>
          <a:xfrm>
            <a:off x="486949" y="1472375"/>
            <a:ext cx="4085100" cy="3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Char char="➔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Audiență: alegere public-țintă pe bază de interese, comportament locație, demografice, etc.;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➔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Placement: selectarea site-urilor sau aplicațiilor pe care se vor afișa anunțurile;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➔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Creativ (key visual);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➔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Format anunț: text, imagini, video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g1b68b892692_0_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0800" y="1663900"/>
            <a:ext cx="3995749" cy="222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ljubomir.graovac\Downloads\PresentationCCDro2014-16-9.png" id="220" name="Google Shape;220;g1b68b892692_0_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9050"/>
            <a:ext cx="9144000" cy="51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1b68b892692_0_182"/>
          <p:cNvSpPr txBox="1"/>
          <p:nvPr/>
        </p:nvSpPr>
        <p:spPr>
          <a:xfrm>
            <a:off x="252950" y="1245000"/>
            <a:ext cx="8748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1b68b892692_0_182"/>
          <p:cNvSpPr txBox="1"/>
          <p:nvPr/>
        </p:nvSpPr>
        <p:spPr>
          <a:xfrm>
            <a:off x="1378325" y="1739700"/>
            <a:ext cx="78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1b68b892692_0_182"/>
          <p:cNvSpPr txBox="1"/>
          <p:nvPr/>
        </p:nvSpPr>
        <p:spPr>
          <a:xfrm>
            <a:off x="585650" y="1020277"/>
            <a:ext cx="82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Discovery Ads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g1b68b892692_0_182"/>
          <p:cNvSpPr txBox="1"/>
          <p:nvPr/>
        </p:nvSpPr>
        <p:spPr>
          <a:xfrm>
            <a:off x="486949" y="1472375"/>
            <a:ext cx="4085100" cy="3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Char char="➔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Anunțurile Discovery apar în aplicația Google, pe pagina principală Google accesată de pe telefonul mobil, pe home feed-ul Youtube sau Gmail Ads.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➔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sunt asemănătoare cu Google Display Network, însă targetează placement-urile în care Google Display Network nu se afișează.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g1b68b892692_0_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9175" y="1177775"/>
            <a:ext cx="1535500" cy="3324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ljubomir.graovac\Downloads\PresentationCCDro2014-16-9.png" id="230" name="Google Shape;230;g1b68b892692_0_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9050"/>
            <a:ext cx="9144000" cy="51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1b68b892692_0_195"/>
          <p:cNvSpPr txBox="1"/>
          <p:nvPr/>
        </p:nvSpPr>
        <p:spPr>
          <a:xfrm>
            <a:off x="252950" y="1245000"/>
            <a:ext cx="8748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1b68b892692_0_195"/>
          <p:cNvSpPr txBox="1"/>
          <p:nvPr/>
        </p:nvSpPr>
        <p:spPr>
          <a:xfrm>
            <a:off x="1378325" y="1739700"/>
            <a:ext cx="78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1b68b892692_0_195"/>
          <p:cNvSpPr txBox="1"/>
          <p:nvPr/>
        </p:nvSpPr>
        <p:spPr>
          <a:xfrm>
            <a:off x="585650" y="1020277"/>
            <a:ext cx="82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Video/ YouTube Ads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1b68b892692_0_195"/>
          <p:cNvSpPr txBox="1"/>
          <p:nvPr/>
        </p:nvSpPr>
        <p:spPr>
          <a:xfrm>
            <a:off x="486950" y="1472375"/>
            <a:ext cx="4691100" cy="3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Char char="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Audiență: selectarea publicului-țintă prin intermediul intereselor, comportamentului, locației, etc.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Targeting: selectarea locației, limbii, dispozitivului, publicului-țintă, etc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g1b68b892692_0_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3300" y="1739700"/>
            <a:ext cx="3913251" cy="191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ljubomir.graovac\Downloads\PresentationCCDro2014-16-9.png" id="240" name="Google Shape;240;g1b68b892692_0_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9050"/>
            <a:ext cx="9144000" cy="51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1b68b892692_0_208"/>
          <p:cNvSpPr txBox="1"/>
          <p:nvPr/>
        </p:nvSpPr>
        <p:spPr>
          <a:xfrm>
            <a:off x="252950" y="1245000"/>
            <a:ext cx="8748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1b68b892692_0_208"/>
          <p:cNvSpPr txBox="1"/>
          <p:nvPr/>
        </p:nvSpPr>
        <p:spPr>
          <a:xfrm>
            <a:off x="1378325" y="1739700"/>
            <a:ext cx="78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1b68b892692_0_208"/>
          <p:cNvSpPr txBox="1"/>
          <p:nvPr/>
        </p:nvSpPr>
        <p:spPr>
          <a:xfrm>
            <a:off x="585650" y="1020277"/>
            <a:ext cx="82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Video/ YouTube Ads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g1b68b892692_0_208"/>
          <p:cNvSpPr txBox="1"/>
          <p:nvPr/>
        </p:nvSpPr>
        <p:spPr>
          <a:xfrm>
            <a:off x="310450" y="1489175"/>
            <a:ext cx="4691100" cy="3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Tipuri de anunturi: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Skippable in-stream ads (YouTube videos si Google video partners)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Non-skippable in-stream ads (YouTube videos si Google video partners)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In-feed video ads (Discovery placements: YouTube search result, YouTube mobile homepage)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Bumper ads (YouTube videos si Google video partners) - 6 sec.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Outstream ads (apar doar in apps si website-uri Google Ads partners, fara YouTube)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Masthead ads (sunt valabile doar prin rezervare făcută cu un reprezentant Google)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5" name="Google Shape;245;g1b68b892692_0_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8050" y="1941425"/>
            <a:ext cx="3913251" cy="191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ljubomir.graovac\Downloads\PresentationCCDro2014-16-9.png" id="250" name="Google Shape;250;g1b68b892692_0_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9050"/>
            <a:ext cx="9144000" cy="51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1b68b892692_0_217"/>
          <p:cNvSpPr txBox="1"/>
          <p:nvPr/>
        </p:nvSpPr>
        <p:spPr>
          <a:xfrm>
            <a:off x="252950" y="1245000"/>
            <a:ext cx="8748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1b68b892692_0_217"/>
          <p:cNvSpPr txBox="1"/>
          <p:nvPr/>
        </p:nvSpPr>
        <p:spPr>
          <a:xfrm>
            <a:off x="1378325" y="1739700"/>
            <a:ext cx="78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1b68b892692_0_217"/>
          <p:cNvSpPr txBox="1"/>
          <p:nvPr/>
        </p:nvSpPr>
        <p:spPr>
          <a:xfrm>
            <a:off x="585650" y="1020277"/>
            <a:ext cx="82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Local Ads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g1b68b892692_0_217"/>
          <p:cNvSpPr txBox="1"/>
          <p:nvPr/>
        </p:nvSpPr>
        <p:spPr>
          <a:xfrm>
            <a:off x="327250" y="1420475"/>
            <a:ext cx="4691100" cy="3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➔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se foloseste profilul companiei de Google Business sau/ și locațiile afiliate;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➔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ajută la cresterea obiectivelor offline - maximizeaza valoarea în magazin (obiective ca vizite în magazin, vânzări în magazin, clicuri pe apeluri sau clicuri către direcție).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5" name="Google Shape;255;g1b68b892692_0_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9625" y="1155025"/>
            <a:ext cx="1609399" cy="348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ljubomir.graovac\Downloads\PresentationCCDro2014-16-9.png" id="260" name="Google Shape;260;g1b68b892692_0_2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9050"/>
            <a:ext cx="9144000" cy="51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b68b892692_0_231"/>
          <p:cNvSpPr txBox="1"/>
          <p:nvPr/>
        </p:nvSpPr>
        <p:spPr>
          <a:xfrm>
            <a:off x="252950" y="1245000"/>
            <a:ext cx="8748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1b68b892692_0_231"/>
          <p:cNvSpPr txBox="1"/>
          <p:nvPr/>
        </p:nvSpPr>
        <p:spPr>
          <a:xfrm>
            <a:off x="1378325" y="1739700"/>
            <a:ext cx="78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1b68b892692_0_231"/>
          <p:cNvSpPr txBox="1"/>
          <p:nvPr/>
        </p:nvSpPr>
        <p:spPr>
          <a:xfrm>
            <a:off x="585650" y="1020277"/>
            <a:ext cx="82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App Ads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1b68b892692_0_231"/>
          <p:cNvSpPr txBox="1"/>
          <p:nvPr/>
        </p:nvSpPr>
        <p:spPr>
          <a:xfrm>
            <a:off x="327250" y="1420475"/>
            <a:ext cx="4691100" cy="3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➔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Aplicație: selectarea aplicației promovate;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➔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Audiență: selectarea publicului-țintă prin intermediul intereselor, comportamentului, locației, etc.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➔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Targeting: selectarea sistemului de operare, dispozitivului, versiunii aplicației;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g1b68b892692_0_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7800" y="1102125"/>
            <a:ext cx="1647499" cy="3566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ljubomir.graovac\Downloads\PresentationCCDro2014-16-9.png" id="96" name="Google Shape;96;g1b68b892692_0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9050"/>
            <a:ext cx="9144000" cy="51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1b68b892692_0_33"/>
          <p:cNvSpPr txBox="1"/>
          <p:nvPr/>
        </p:nvSpPr>
        <p:spPr>
          <a:xfrm>
            <a:off x="3102125" y="1186175"/>
            <a:ext cx="2420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Cine sunt?</a:t>
            </a:r>
            <a:endParaRPr b="1">
              <a:solidFill>
                <a:srgbClr val="980000"/>
              </a:solidFill>
            </a:endParaRPr>
          </a:p>
        </p:txBody>
      </p:sp>
      <p:pic>
        <p:nvPicPr>
          <p:cNvPr id="98" name="Google Shape;98;g1b68b892692_0_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41900" y="1902628"/>
            <a:ext cx="2737750" cy="27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ljubomir.graovac\Downloads\PresentationCCDro2014-16-9.png" id="270" name="Google Shape;270;g1b68b892692_0_2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9050"/>
            <a:ext cx="9144000" cy="51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1b68b892692_0_243"/>
          <p:cNvSpPr txBox="1"/>
          <p:nvPr/>
        </p:nvSpPr>
        <p:spPr>
          <a:xfrm>
            <a:off x="252950" y="1245000"/>
            <a:ext cx="8748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1b68b892692_0_243"/>
          <p:cNvSpPr txBox="1"/>
          <p:nvPr/>
        </p:nvSpPr>
        <p:spPr>
          <a:xfrm>
            <a:off x="1378325" y="1739700"/>
            <a:ext cx="78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1b68b892692_0_243"/>
          <p:cNvSpPr txBox="1"/>
          <p:nvPr/>
        </p:nvSpPr>
        <p:spPr>
          <a:xfrm>
            <a:off x="585650" y="1020277"/>
            <a:ext cx="82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Shopping/ Performance Ads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g1b68b892692_0_243"/>
          <p:cNvSpPr txBox="1"/>
          <p:nvPr/>
        </p:nvSpPr>
        <p:spPr>
          <a:xfrm>
            <a:off x="327250" y="1420475"/>
            <a:ext cx="4691100" cy="3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➔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Produs: încărcarea produselor promovate prin Google Merchant Center (feed de produse)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➔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Ideale pentru promovarea e-commerce;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➔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Target: clusterizarea produselor ce se doresc a fi promovate în funcție de atribute (brand, material, size, product type, product ID, etc.)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➔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Assets (creative) si crearea audientelor (audience signals)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g1b68b892692_0_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5200" y="1490800"/>
            <a:ext cx="4036649" cy="300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ljubomir.graovac\Downloads\PresentationCCDro2014-16-9.png" id="280" name="Google Shape;280;g1b68b892692_0_2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9050"/>
            <a:ext cx="9144000" cy="51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1b68b892692_0_255"/>
          <p:cNvSpPr txBox="1"/>
          <p:nvPr/>
        </p:nvSpPr>
        <p:spPr>
          <a:xfrm>
            <a:off x="252950" y="1245000"/>
            <a:ext cx="8748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1b68b892692_0_255"/>
          <p:cNvSpPr txBox="1"/>
          <p:nvPr/>
        </p:nvSpPr>
        <p:spPr>
          <a:xfrm>
            <a:off x="1378325" y="1739700"/>
            <a:ext cx="78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1b68b892692_0_255"/>
          <p:cNvSpPr txBox="1"/>
          <p:nvPr/>
        </p:nvSpPr>
        <p:spPr>
          <a:xfrm>
            <a:off x="585650" y="1020277"/>
            <a:ext cx="82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4. KPIs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g1b68b892692_0_255"/>
          <p:cNvSpPr txBox="1"/>
          <p:nvPr/>
        </p:nvSpPr>
        <p:spPr>
          <a:xfrm>
            <a:off x="327250" y="1420475"/>
            <a:ext cx="4691100" cy="3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Pentru a evalua performanța campaniilor de publicitate și pentru a lua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decizii informate 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privind bugetul și strategia de publicitate se folosesc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 key performance indicators (KPIs)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.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Cei mai folosiți sunt: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❏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Impressions (afisari)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❏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Clicks (clicuri)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❏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Click-Through Rate (CTR)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❏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Cost per Click (CPC)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❏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Conversii (completarea unui formular de contact, apel sau achiziționarea unui produs)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❏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CR (rata de conversie)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❏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Cost per Acquisition (CPA)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❏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ROAS (return on ad spend)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5" name="Google Shape;285;g1b68b892692_0_2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1575" y="1420479"/>
            <a:ext cx="3910275" cy="2967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ljubomir.graovac\Downloads\PresentationCCDro2014-16-9.png" id="290" name="Google Shape;290;g1b68b892692_0_2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9050"/>
            <a:ext cx="9144000" cy="51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1b68b892692_0_267"/>
          <p:cNvSpPr txBox="1"/>
          <p:nvPr/>
        </p:nvSpPr>
        <p:spPr>
          <a:xfrm>
            <a:off x="252950" y="1245000"/>
            <a:ext cx="8748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1b68b892692_0_267"/>
          <p:cNvSpPr txBox="1"/>
          <p:nvPr/>
        </p:nvSpPr>
        <p:spPr>
          <a:xfrm>
            <a:off x="1378325" y="1739700"/>
            <a:ext cx="78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1b68b892692_0_267"/>
          <p:cNvSpPr txBox="1"/>
          <p:nvPr/>
        </p:nvSpPr>
        <p:spPr>
          <a:xfrm>
            <a:off x="585650" y="1020277"/>
            <a:ext cx="82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5. Strategii de licitare 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g1b68b892692_0_267"/>
          <p:cNvSpPr txBox="1"/>
          <p:nvPr/>
        </p:nvSpPr>
        <p:spPr>
          <a:xfrm>
            <a:off x="327250" y="1420475"/>
            <a:ext cx="4691100" cy="3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În funcție de obiectiv urmărit: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➔"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Conversii (smart bidding):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❏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Target cost per action (CPA)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❏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Target return on ad spend (ROAS)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❏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Maximize Conversions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❏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Maximize Conversion Value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❏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Enhanced cost per click (ECPC)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➔"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Trafic (smart + manual):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❏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Maximize Clicks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❏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Manual CPC bidding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" name="Google Shape;295;g1b68b892692_0_2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5500" y="1739704"/>
            <a:ext cx="3910275" cy="2001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ljubomir.graovac\Downloads\PresentationCCDro2014-16-9.png" id="300" name="Google Shape;300;g1b68b892692_0_2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9050"/>
            <a:ext cx="9144000" cy="51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1b68b892692_0_280"/>
          <p:cNvSpPr txBox="1"/>
          <p:nvPr/>
        </p:nvSpPr>
        <p:spPr>
          <a:xfrm>
            <a:off x="252950" y="1245000"/>
            <a:ext cx="8748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1b68b892692_0_280"/>
          <p:cNvSpPr txBox="1"/>
          <p:nvPr/>
        </p:nvSpPr>
        <p:spPr>
          <a:xfrm>
            <a:off x="1378325" y="1739700"/>
            <a:ext cx="78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1b68b892692_0_280"/>
          <p:cNvSpPr txBox="1"/>
          <p:nvPr/>
        </p:nvSpPr>
        <p:spPr>
          <a:xfrm>
            <a:off x="585650" y="1020277"/>
            <a:ext cx="82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5. Strategii de licitare 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g1b68b892692_0_280"/>
          <p:cNvSpPr txBox="1"/>
          <p:nvPr/>
        </p:nvSpPr>
        <p:spPr>
          <a:xfrm>
            <a:off x="327250" y="1361650"/>
            <a:ext cx="4691100" cy="3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În funcție de obiectiv urmărit: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➔"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Vizibilitate: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❏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Target Impression Share (pentru search: oriunde in rezultatele cautari, top - primele 3-4 poziții sau absolut top - prima poziție)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❏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CPM (suma maxima pentru 1000 afisari in YouTube sau GD)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❏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tCPM (focus pe reach unic, suma maximă pentru 1.000 de afișări GDN)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❏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vCPM (suma maximă pentru 1.000 de afișări vizibile în GDN)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➔"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Vizualizari sau interactii (doar pentru video)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❏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CPV (dacă vede 30 secunde din video sau cât durează el daca are mai puțin sau dacă interacționează cu anunțul - click, oricare ar fi prima din cele două)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5" name="Google Shape;305;g1b68b892692_0_2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3725" y="1832154"/>
            <a:ext cx="3910275" cy="2001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ljubomir.graovac\Downloads\PresentationCCDro2014-16-9.png" id="310" name="Google Shape;310;g1b68b892692_0_2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9050"/>
            <a:ext cx="9144000" cy="51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1b68b892692_0_291"/>
          <p:cNvSpPr txBox="1"/>
          <p:nvPr/>
        </p:nvSpPr>
        <p:spPr>
          <a:xfrm>
            <a:off x="252950" y="1245000"/>
            <a:ext cx="8748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1b68b892692_0_291"/>
          <p:cNvSpPr txBox="1"/>
          <p:nvPr/>
        </p:nvSpPr>
        <p:spPr>
          <a:xfrm>
            <a:off x="1378325" y="1739700"/>
            <a:ext cx="78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1b68b892692_0_291"/>
          <p:cNvSpPr txBox="1"/>
          <p:nvPr/>
        </p:nvSpPr>
        <p:spPr>
          <a:xfrm>
            <a:off x="585650" y="1020277"/>
            <a:ext cx="82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6. Conversion tracking 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g1b68b892692_0_291"/>
          <p:cNvSpPr txBox="1"/>
          <p:nvPr/>
        </p:nvSpPr>
        <p:spPr>
          <a:xfrm>
            <a:off x="327250" y="1361650"/>
            <a:ext cx="4691100" cy="3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Tool: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Google Tag Manager 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➔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Condurile se genereaza din platforma Google Ads (tag de purchase, apel din website, apel din anunț - nu e nevoie de implementare în cod)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➔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Se pot adauga tag-uri in website prin Google Tag Manager integrat in website sau direct in codul sursa. Pentru tag-uri mai complicate, este implicat un developer caruia ii transmitem tag-urile din paltformă.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5" name="Google Shape;315;g1b68b892692_0_2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1500" y="1394825"/>
            <a:ext cx="4169725" cy="20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ljubomir.graovac\Downloads\PresentationCCDro2014-16-9.png" id="320" name="Google Shape;320;g1b68b892692_0_3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9050"/>
            <a:ext cx="9144000" cy="51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1b68b892692_0_306"/>
          <p:cNvSpPr txBox="1"/>
          <p:nvPr/>
        </p:nvSpPr>
        <p:spPr>
          <a:xfrm>
            <a:off x="252950" y="1245000"/>
            <a:ext cx="8748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1b68b892692_0_306"/>
          <p:cNvSpPr txBox="1"/>
          <p:nvPr/>
        </p:nvSpPr>
        <p:spPr>
          <a:xfrm>
            <a:off x="1378325" y="1739700"/>
            <a:ext cx="78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1b68b892692_0_306"/>
          <p:cNvSpPr txBox="1"/>
          <p:nvPr/>
        </p:nvSpPr>
        <p:spPr>
          <a:xfrm>
            <a:off x="585650" y="1020277"/>
            <a:ext cx="82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6. Conversion tracking 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g1b68b892692_0_306"/>
          <p:cNvSpPr txBox="1"/>
          <p:nvPr/>
        </p:nvSpPr>
        <p:spPr>
          <a:xfrm>
            <a:off x="327250" y="1361650"/>
            <a:ext cx="4691100" cy="3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Exemple de tag-uri pentru un e-commerce: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5" name="Google Shape;325;g1b68b892692_0_3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8588" y="1870350"/>
            <a:ext cx="7127026" cy="6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1b68b892692_0_3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2250" y="2912015"/>
            <a:ext cx="7203375" cy="1230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ljubomir.graovac\Downloads\PresentationCCDro2014-16-9.png" id="331" name="Google Shape;331;g1b68b892692_0_3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9050"/>
            <a:ext cx="9144000" cy="51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g1b68b892692_0_324"/>
          <p:cNvSpPr txBox="1"/>
          <p:nvPr/>
        </p:nvSpPr>
        <p:spPr>
          <a:xfrm>
            <a:off x="252950" y="1245000"/>
            <a:ext cx="8748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1b68b892692_0_324"/>
          <p:cNvSpPr txBox="1"/>
          <p:nvPr/>
        </p:nvSpPr>
        <p:spPr>
          <a:xfrm>
            <a:off x="1378325" y="1739700"/>
            <a:ext cx="78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1b68b892692_0_324"/>
          <p:cNvSpPr txBox="1"/>
          <p:nvPr/>
        </p:nvSpPr>
        <p:spPr>
          <a:xfrm>
            <a:off x="585650" y="1020277"/>
            <a:ext cx="82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6. Conversion tracking 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g1b68b892692_0_324"/>
          <p:cNvSpPr txBox="1"/>
          <p:nvPr/>
        </p:nvSpPr>
        <p:spPr>
          <a:xfrm>
            <a:off x="402900" y="1378450"/>
            <a:ext cx="7867800" cy="3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Evenimentul de purchase ia valoare dinamica intodeauna (în funcție de suma achizitiei online): 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6" name="Google Shape;336;g1b68b892692_0_3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700" y="2139900"/>
            <a:ext cx="5756951" cy="245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ljubomir.graovac\Downloads\PresentationCCDro2014-16-9.png" id="341" name="Google Shape;341;g1b68b892692_0_3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9050"/>
            <a:ext cx="9144000" cy="51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1b68b892692_0_336"/>
          <p:cNvSpPr txBox="1"/>
          <p:nvPr/>
        </p:nvSpPr>
        <p:spPr>
          <a:xfrm>
            <a:off x="252950" y="1245000"/>
            <a:ext cx="8748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1b68b892692_0_336"/>
          <p:cNvSpPr txBox="1"/>
          <p:nvPr/>
        </p:nvSpPr>
        <p:spPr>
          <a:xfrm>
            <a:off x="1378325" y="1739700"/>
            <a:ext cx="78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1b68b892692_0_336"/>
          <p:cNvSpPr txBox="1"/>
          <p:nvPr/>
        </p:nvSpPr>
        <p:spPr>
          <a:xfrm>
            <a:off x="585650" y="1020277"/>
            <a:ext cx="82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7. Atribuirea conversiilor</a:t>
            </a: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g1b68b892692_0_336"/>
          <p:cNvSpPr txBox="1"/>
          <p:nvPr/>
        </p:nvSpPr>
        <p:spPr>
          <a:xfrm>
            <a:off x="402900" y="1378450"/>
            <a:ext cx="7867800" cy="3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Flow-ul de achiziție este diferit pentru fiecare business in parte, iar atribuirea conversiile este și ea diferită.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❏"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Primul clic pe mai multe canale: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 chiar dacă au fost mai multe canale din care utilizatorul a intrat, acorda credit, primului canal.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❏"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Liniar pe mai multe canale: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 acorda credit egal intre canale.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❏"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Pe bază de poziție pe mai multe canale: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 atribuie 40 % din merit primei și ultimei interacțiuni, iar restul de 20 % este distribuit în mod egal între celelalte interacțiuni.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❏"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Depreciere în timp pe mai multe canale: 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atribuie mai mult merit punctelor de contact care au avut loc mai aproape de momentul conversiei. 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ljubomir.graovac\Downloads\PresentationCCDro2014-16-9.png" id="350" name="Google Shape;350;g1b68b892692_0_3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9050"/>
            <a:ext cx="9144000" cy="51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g1b68b892692_0_347"/>
          <p:cNvSpPr txBox="1"/>
          <p:nvPr/>
        </p:nvSpPr>
        <p:spPr>
          <a:xfrm>
            <a:off x="252950" y="1245000"/>
            <a:ext cx="8748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1b68b892692_0_347"/>
          <p:cNvSpPr txBox="1"/>
          <p:nvPr/>
        </p:nvSpPr>
        <p:spPr>
          <a:xfrm>
            <a:off x="1378325" y="1739700"/>
            <a:ext cx="78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1b68b892692_0_347"/>
          <p:cNvSpPr txBox="1"/>
          <p:nvPr/>
        </p:nvSpPr>
        <p:spPr>
          <a:xfrm>
            <a:off x="585650" y="1020277"/>
            <a:ext cx="82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7. Atribuirea conversiilor 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g1b68b892692_0_347"/>
          <p:cNvSpPr txBox="1"/>
          <p:nvPr/>
        </p:nvSpPr>
        <p:spPr>
          <a:xfrm>
            <a:off x="201175" y="1110525"/>
            <a:ext cx="4539600" cy="3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❏"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Pe bază de date: 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atribuirea bazată pe date distribuie meritul pentru conversie în funcție de datele pentru fiecare eveniment de conversie (complexă - funcționează pe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 ponderi de atribuire și probabilitate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).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 Detalii aici si ex.: https://support.google.com/analytics/answer/10596866?hl=ro#zippy=%2C%C3%AEn-acest-articol%2Cmetodologia-folosit%C4%83-de-atribuirea-bazat%C4%83-pe-date-avansat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5" name="Google Shape;355;g1b68b892692_0_3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0275" y="1871938"/>
            <a:ext cx="3937600" cy="235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ljubomir.graovac\Downloads\PresentationCCDro2014-16-9.png" id="360" name="Google Shape;360;g1b68b892692_0_3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9050"/>
            <a:ext cx="9144000" cy="51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1b68b892692_0_357"/>
          <p:cNvSpPr txBox="1"/>
          <p:nvPr/>
        </p:nvSpPr>
        <p:spPr>
          <a:xfrm>
            <a:off x="252950" y="1245000"/>
            <a:ext cx="8748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1b68b892692_0_357"/>
          <p:cNvSpPr txBox="1"/>
          <p:nvPr/>
        </p:nvSpPr>
        <p:spPr>
          <a:xfrm>
            <a:off x="1378325" y="1739700"/>
            <a:ext cx="78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1b68b892692_0_357"/>
          <p:cNvSpPr txBox="1"/>
          <p:nvPr/>
        </p:nvSpPr>
        <p:spPr>
          <a:xfrm>
            <a:off x="585650" y="1020277"/>
            <a:ext cx="82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8. Aprofundare Google Search Ads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g1b68b892692_0_357"/>
          <p:cNvSpPr txBox="1"/>
          <p:nvPr/>
        </p:nvSpPr>
        <p:spPr>
          <a:xfrm>
            <a:off x="201175" y="1110525"/>
            <a:ext cx="4539600" cy="3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Structura unei campanii search.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Tool: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Google Ads Editor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5" name="Google Shape;365;g1b68b892692_0_3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1875" y="1639575"/>
            <a:ext cx="3683599" cy="289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ljubomir.graovac\Downloads\PresentationCCDro2014-16-9.png" id="103" name="Google Shape;103;g1b68b892692_0_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9050"/>
            <a:ext cx="9144000" cy="51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1b68b892692_0_43"/>
          <p:cNvSpPr txBox="1"/>
          <p:nvPr/>
        </p:nvSpPr>
        <p:spPr>
          <a:xfrm>
            <a:off x="252950" y="1245000"/>
            <a:ext cx="8748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1b68b892692_0_43"/>
          <p:cNvSpPr txBox="1"/>
          <p:nvPr/>
        </p:nvSpPr>
        <p:spPr>
          <a:xfrm>
            <a:off x="176500" y="1494300"/>
            <a:ext cx="7800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Autodidactă;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 lucrat în 4 agenții de advertising;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Experiență +5 ani în Digital Marketing (PPC Advertising).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ljubomir.graovac\Downloads\PresentationCCDro2014-16-9.png" id="370" name="Google Shape;370;g1b68b892692_0_3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9050"/>
            <a:ext cx="9144000" cy="51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1b68b892692_0_369"/>
          <p:cNvSpPr txBox="1"/>
          <p:nvPr/>
        </p:nvSpPr>
        <p:spPr>
          <a:xfrm>
            <a:off x="252950" y="1245000"/>
            <a:ext cx="8748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1b68b892692_0_369"/>
          <p:cNvSpPr txBox="1"/>
          <p:nvPr/>
        </p:nvSpPr>
        <p:spPr>
          <a:xfrm>
            <a:off x="1378325" y="1739700"/>
            <a:ext cx="78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1b68b892692_0_369"/>
          <p:cNvSpPr txBox="1"/>
          <p:nvPr/>
        </p:nvSpPr>
        <p:spPr>
          <a:xfrm>
            <a:off x="585650" y="1020277"/>
            <a:ext cx="82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8. Aprofundare Google Search Ads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g1b68b892692_0_369"/>
          <p:cNvSpPr txBox="1"/>
          <p:nvPr/>
        </p:nvSpPr>
        <p:spPr>
          <a:xfrm>
            <a:off x="201175" y="1110525"/>
            <a:ext cx="4539600" cy="3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Structura unei campanii search: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g1b68b892692_0_3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950" y="1800400"/>
            <a:ext cx="6596775" cy="236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b68b892692_0_3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3150" y="2336900"/>
            <a:ext cx="4026000" cy="242637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ljubomir.graovac\Downloads\PresentationCCDro2014-16-9.png" id="381" name="Google Shape;381;g1b68b892692_0_3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9050"/>
            <a:ext cx="9144000" cy="51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1b68b892692_0_380"/>
          <p:cNvSpPr txBox="1"/>
          <p:nvPr/>
        </p:nvSpPr>
        <p:spPr>
          <a:xfrm>
            <a:off x="252950" y="1245000"/>
            <a:ext cx="8748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1b68b892692_0_380"/>
          <p:cNvSpPr txBox="1"/>
          <p:nvPr/>
        </p:nvSpPr>
        <p:spPr>
          <a:xfrm>
            <a:off x="1378325" y="1739700"/>
            <a:ext cx="78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1b68b892692_0_380"/>
          <p:cNvSpPr txBox="1"/>
          <p:nvPr/>
        </p:nvSpPr>
        <p:spPr>
          <a:xfrm>
            <a:off x="585650" y="1020277"/>
            <a:ext cx="82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8. Aprofundare Google Search Ads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g1b68b892692_0_380"/>
          <p:cNvSpPr txBox="1"/>
          <p:nvPr/>
        </p:nvSpPr>
        <p:spPr>
          <a:xfrm>
            <a:off x="201175" y="1110525"/>
            <a:ext cx="4539600" cy="3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➔"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Responsive search ads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❏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15 headlines a cate 30 caractere fiecare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❏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4 descriptions a cate 90 caractere fiercare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❏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URL: landing page (pagina de destinatie)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❏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URL path (calea anunțului)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➔"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Extensii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❏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Location Extensions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❏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Sitelink Extensions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❏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Callout Extensions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❏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Structured Snippets Extensions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❏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Call Extensions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❏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Promotion Extensions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❏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Lead Form Extensions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❏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Image Extensions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6" name="Google Shape;386;g1b68b892692_0_3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2425" y="1739700"/>
            <a:ext cx="4374626" cy="270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ljubomir.graovac\Downloads\PresentationCCDro2014-16-9.png" id="391" name="Google Shape;391;g1b68b892692_0_3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9050"/>
            <a:ext cx="9144000" cy="51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g1b68b892692_0_392"/>
          <p:cNvSpPr txBox="1"/>
          <p:nvPr/>
        </p:nvSpPr>
        <p:spPr>
          <a:xfrm>
            <a:off x="252950" y="1245000"/>
            <a:ext cx="8748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1b68b892692_0_392"/>
          <p:cNvSpPr txBox="1"/>
          <p:nvPr/>
        </p:nvSpPr>
        <p:spPr>
          <a:xfrm>
            <a:off x="1378325" y="1739700"/>
            <a:ext cx="78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1b68b892692_0_392"/>
          <p:cNvSpPr txBox="1"/>
          <p:nvPr/>
        </p:nvSpPr>
        <p:spPr>
          <a:xfrm>
            <a:off x="585650" y="1020277"/>
            <a:ext cx="82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8. Aprofundare Google Search Ads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g1b68b892692_0_392"/>
          <p:cNvSpPr txBox="1"/>
          <p:nvPr/>
        </p:nvSpPr>
        <p:spPr>
          <a:xfrm>
            <a:off x="201175" y="1110525"/>
            <a:ext cx="3514500" cy="3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2 metrici importante în Google Ads, care influențează performanța anunturilor: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➔"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Quality Score (QS)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 - evaluarea relevanței și calității unui anunț, asociat cu cuvintele cheie selectate de advertiser.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➔"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Ad Rank 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- poziția unui anunț în pagina cu rezultatele de căutare, determinat prin intermediul licitației automatizate Google.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6" name="Google Shape;396;g1b68b892692_0_3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5674" y="2235550"/>
            <a:ext cx="5417226" cy="192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ljubomir.graovac\Downloads\PresentationCCDro2014-16-9.png" id="401" name="Google Shape;401;g1b68b892692_0_4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9050"/>
            <a:ext cx="9144000" cy="51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g1b68b892692_0_404"/>
          <p:cNvSpPr txBox="1"/>
          <p:nvPr/>
        </p:nvSpPr>
        <p:spPr>
          <a:xfrm>
            <a:off x="252950" y="1245000"/>
            <a:ext cx="8748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1b68b892692_0_404"/>
          <p:cNvSpPr txBox="1"/>
          <p:nvPr/>
        </p:nvSpPr>
        <p:spPr>
          <a:xfrm>
            <a:off x="1378325" y="1739700"/>
            <a:ext cx="78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1b68b892692_0_404"/>
          <p:cNvSpPr txBox="1"/>
          <p:nvPr/>
        </p:nvSpPr>
        <p:spPr>
          <a:xfrm>
            <a:off x="585650" y="1020277"/>
            <a:ext cx="82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8. Aprofundare Google Search Ads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g1b68b892692_0_404"/>
          <p:cNvSpPr txBox="1"/>
          <p:nvPr/>
        </p:nvSpPr>
        <p:spPr>
          <a:xfrm>
            <a:off x="201175" y="1110525"/>
            <a:ext cx="4993500" cy="3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Cum funcționează licitarea în Google Ads: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Calcul CPC (cost pe clic)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: Second-price auction.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Definiția Google: </a:t>
            </a:r>
            <a:r>
              <a:rPr b="1" i="1" lang="en-US" sz="1600">
                <a:latin typeface="Calibri"/>
                <a:ea typeface="Calibri"/>
                <a:cs typeface="Calibri"/>
                <a:sym typeface="Calibri"/>
              </a:rPr>
              <a:t>Plătești doar cu 0,01 USD mai mult decât suma următorului cel mai mare ofertant.</a:t>
            </a:r>
            <a:endParaRPr b="1" i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De aceea, pe lângă bidding efectiv, trebuie sa ținem cont de următorii KPIs din contul de Google Ads și să aducem optimizări în consecință: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❏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ad relevance;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❏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landing page experience;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❏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expected CTR.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6" name="Google Shape;406;g1b68b892692_0_4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9676" y="759526"/>
            <a:ext cx="2466875" cy="401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ljubomir.graovac\Downloads\PresentationCCDro2014-16-9.png" id="411" name="Google Shape;411;g1b68b892692_0_4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9050"/>
            <a:ext cx="9144000" cy="51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g1b68b892692_0_415"/>
          <p:cNvSpPr txBox="1"/>
          <p:nvPr/>
        </p:nvSpPr>
        <p:spPr>
          <a:xfrm>
            <a:off x="252950" y="1245000"/>
            <a:ext cx="8748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1b68b892692_0_415"/>
          <p:cNvSpPr txBox="1"/>
          <p:nvPr/>
        </p:nvSpPr>
        <p:spPr>
          <a:xfrm>
            <a:off x="1378325" y="1739700"/>
            <a:ext cx="78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1b68b892692_0_415"/>
          <p:cNvSpPr txBox="1"/>
          <p:nvPr/>
        </p:nvSpPr>
        <p:spPr>
          <a:xfrm>
            <a:off x="585650" y="1020277"/>
            <a:ext cx="82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8. Aprofundare Google Search Ads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g1b68b892692_0_415"/>
          <p:cNvSpPr txBox="1"/>
          <p:nvPr/>
        </p:nvSpPr>
        <p:spPr>
          <a:xfrm>
            <a:off x="201175" y="1110525"/>
            <a:ext cx="8145300" cy="3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Calcularea ad rank ar arăta așa: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Exemplu in care valoarea 20 reprezinta cel mai bun ad rank.</a:t>
            </a:r>
            <a:endParaRPr i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6" name="Google Shape;416;g1b68b892692_0_4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276" y="1817700"/>
            <a:ext cx="4198500" cy="229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ljubomir.graovac\Downloads\PresentationCCDro2014-16-9.png" id="421" name="Google Shape;421;g2171d26a76a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9050"/>
            <a:ext cx="9144000" cy="51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g2171d26a76a_0_24"/>
          <p:cNvSpPr txBox="1"/>
          <p:nvPr/>
        </p:nvSpPr>
        <p:spPr>
          <a:xfrm>
            <a:off x="252950" y="1245000"/>
            <a:ext cx="8748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2171d26a76a_0_24"/>
          <p:cNvSpPr txBox="1"/>
          <p:nvPr/>
        </p:nvSpPr>
        <p:spPr>
          <a:xfrm>
            <a:off x="1378325" y="1739700"/>
            <a:ext cx="78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2171d26a76a_0_24"/>
          <p:cNvSpPr txBox="1"/>
          <p:nvPr/>
        </p:nvSpPr>
        <p:spPr>
          <a:xfrm>
            <a:off x="585650" y="1020277"/>
            <a:ext cx="82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9. Pași pentru a începe publicitatea plătită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g2171d26a76a_0_24"/>
          <p:cNvSpPr txBox="1"/>
          <p:nvPr/>
        </p:nvSpPr>
        <p:spPr>
          <a:xfrm>
            <a:off x="336975" y="1327900"/>
            <a:ext cx="8280900" cy="3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❏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Pitch;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❏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Brief și 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debrief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(întrebări 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agenție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client - 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agenție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): care sunt obiectivele campaniei, care este bugetul 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disponibil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pentru promovare, s-a mai 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făcut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publicitate 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în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trecut, există conturi create, există anumite keyword-uri pe care 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doriți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să vă afișați, există developer in-house sau vine 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agenția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cu el, care sunt principalii competitori, este un produs/ serviciu cu sezonalizate, care este produsul “locomotivă”, care este targetul pe care doriți să-l atingeți din punct de vedere vânzări/ leaduri;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❏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Acces la conturi dacă există și setarea corecta a lor: Google Ads, Google Analytics, Google Tag Manager;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❏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Crearea</a:t>
            </a: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 unui media plan de promovare (canale alese </a:t>
            </a: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în</a:t>
            </a: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 mixul de marketing + tipuri de campanii </a:t>
            </a: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și</a:t>
            </a: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 KPIs estimați);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❏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Setarea campaniilor de publicitate;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❏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Optimizarea campaniilor de publicitate;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❏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Scalarea campaniilor de publicitate.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ljubomir.graovac\Downloads\PresentationCCDro2014-16-9.png" id="430" name="Google Shape;430;g1b68b892692_0_4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9050"/>
            <a:ext cx="9144000" cy="51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g1b68b892692_0_438"/>
          <p:cNvSpPr txBox="1"/>
          <p:nvPr/>
        </p:nvSpPr>
        <p:spPr>
          <a:xfrm>
            <a:off x="252950" y="1245000"/>
            <a:ext cx="8748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1b68b892692_0_438"/>
          <p:cNvSpPr txBox="1"/>
          <p:nvPr/>
        </p:nvSpPr>
        <p:spPr>
          <a:xfrm>
            <a:off x="1378325" y="1739700"/>
            <a:ext cx="78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1b68b892692_0_438"/>
          <p:cNvSpPr txBox="1"/>
          <p:nvPr/>
        </p:nvSpPr>
        <p:spPr>
          <a:xfrm>
            <a:off x="585650" y="1020277"/>
            <a:ext cx="82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10. Crearea unei campanii de tip search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g1b68b892692_0_438"/>
          <p:cNvSpPr txBox="1"/>
          <p:nvPr/>
        </p:nvSpPr>
        <p:spPr>
          <a:xfrm>
            <a:off x="252950" y="1210225"/>
            <a:ext cx="8280900" cy="3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❏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Crearea contului de publicitate;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❏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Design-ul anunțurilor (creare copy conform best practices);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❏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Setarea conversion tracking;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❏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Setarea obiectivului și a tipului de campanie;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❏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Alegerea targetărilor (keyword-urilor);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❏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Definirea modalității de licitare și a bugetului;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❏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Creare ad groups și keywords;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❏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Optimizarea campaniilor (după rularea campaniilor, după ce există date în cont): monitorizare QS la nivel de keywords (nota de la 1-10), urmarire tab recommendation, implementare scripts (reguli automate), monitorizare search terms, etc.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ljubomir.graovac\Downloads\PresentationCCDro2014-16-9.png" id="439" name="Google Shape;439;g1b68b892692_1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9050"/>
            <a:ext cx="9144000" cy="51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g1b68b892692_1_20"/>
          <p:cNvSpPr txBox="1"/>
          <p:nvPr/>
        </p:nvSpPr>
        <p:spPr>
          <a:xfrm>
            <a:off x="252950" y="1245000"/>
            <a:ext cx="8748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1b68b892692_1_20"/>
          <p:cNvSpPr txBox="1"/>
          <p:nvPr/>
        </p:nvSpPr>
        <p:spPr>
          <a:xfrm>
            <a:off x="1378325" y="1739700"/>
            <a:ext cx="78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1b68b892692_1_20"/>
          <p:cNvSpPr txBox="1"/>
          <p:nvPr/>
        </p:nvSpPr>
        <p:spPr>
          <a:xfrm>
            <a:off x="585650" y="1020277"/>
            <a:ext cx="82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11. Oportunitățile unui PPC Specialist 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g1b68b892692_1_20"/>
          <p:cNvSpPr txBox="1"/>
          <p:nvPr/>
        </p:nvSpPr>
        <p:spPr>
          <a:xfrm>
            <a:off x="168900" y="1135750"/>
            <a:ext cx="7849800" cy="3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❏"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Specialist PPC / Manager de cont </a:t>
            </a: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- aceasta este cea mai comună poziție pentru specialiștii PPC, în care se ocupă de gestionarea campaniilor de publicitate plătite ale unei companii sau agenții. Dar, exista și alte poziții ca: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❏"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Specialist în publicitate pe social media</a:t>
            </a: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 - această poziție implică gestionarea și optimizarea campaniilor de publicitate plătite pe platformele de social media, cum ar fi Facebook, Instagram, LinkedIn și Twitter.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❏"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Strategist de marketing digital -</a:t>
            </a: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 dezvoltarea și implementarea unei strategii de marketing digital cuprinzătoare, care poate include atât PPC, cât și alte tactici de marketing digital.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❏"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Analist de date de marketing</a:t>
            </a: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 - colectarea și analizarea datelor din campaniile de publicitate plătite, pentru a identifica tendințe și oportunități de îmbunătățire a performanței.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❏"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Consultant PPC</a:t>
            </a: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 - furnizarea de consultanță specialiștilor și companiilor în domeniul PPC, oferind sfaturi și soluții personalizate pentru a îmbunătăți performanța campaniilor lor de publicitate plătite.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❏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Pe langa PPC Specialist, poți găsi și alte </a:t>
            </a: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domenii conexe</a:t>
            </a: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 pe care le poți aprofunda în Digital Marketing: SEO, Social Media, UX/UI, Dezvoltare Web dacă ești mai tehnic, Design, Content Creator, etc.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ljubomir.graovac\Downloads\PresentationCCDro2014-16-9.png" id="448" name="Google Shape;448;g1b68b892692_0_5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9050"/>
            <a:ext cx="9144000" cy="51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g1b68b892692_0_541"/>
          <p:cNvSpPr txBox="1"/>
          <p:nvPr/>
        </p:nvSpPr>
        <p:spPr>
          <a:xfrm>
            <a:off x="252950" y="1245000"/>
            <a:ext cx="8748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1b68b892692_0_541"/>
          <p:cNvSpPr txBox="1"/>
          <p:nvPr/>
        </p:nvSpPr>
        <p:spPr>
          <a:xfrm>
            <a:off x="1378325" y="1739700"/>
            <a:ext cx="78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g1b68b892692_0_541"/>
          <p:cNvSpPr txBox="1"/>
          <p:nvPr/>
        </p:nvSpPr>
        <p:spPr>
          <a:xfrm>
            <a:off x="585650" y="1020277"/>
            <a:ext cx="82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. Oportunitățile unui PPC Specialist 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g1b68b892692_0_541"/>
          <p:cNvSpPr txBox="1"/>
          <p:nvPr/>
        </p:nvSpPr>
        <p:spPr>
          <a:xfrm>
            <a:off x="168900" y="1135750"/>
            <a:ext cx="5992500" cy="3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❏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Salarii bune;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❏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Sunt puțini specialiști în domeniu și </a:t>
            </a: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poți găși ușor un loc de muncă</a:t>
            </a: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;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❏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Oportunitățile de carieră pentru specialiștii PPC sunt în creștere, iar aceștia pot lucra atât pentru </a:t>
            </a: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companii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cât și pentru </a:t>
            </a: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agenții de publicitate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sau pot alege să lucreze ca</a:t>
            </a: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freelanceri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❏"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Domeniu dinamic</a:t>
            </a: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 - nu te plictisești niciodată, totul este în schimbare, </a:t>
            </a: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ții</a:t>
            </a: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 pasul cu tendințele, cercetezi, testezi;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❏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Domeniu care va fi </a:t>
            </a: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de viitor</a:t>
            </a: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, nu va fi înlocuit de ChatGPT, </a:t>
            </a: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întotdeauna</a:t>
            </a: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 este nevoie de componenta umană.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3" name="Google Shape;453;g1b68b892692_0_5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4050" y="1287025"/>
            <a:ext cx="2228950" cy="319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ljubomir.graovac\Downloads\PresentationCCDro2014-16-9.png" id="458" name="Google Shape;458;g1b68b892692_1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9050"/>
            <a:ext cx="9144000" cy="51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g1b68b892692_1_1"/>
          <p:cNvSpPr txBox="1"/>
          <p:nvPr/>
        </p:nvSpPr>
        <p:spPr>
          <a:xfrm>
            <a:off x="252950" y="1245000"/>
            <a:ext cx="8748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g1b68b892692_1_1"/>
          <p:cNvSpPr txBox="1"/>
          <p:nvPr/>
        </p:nvSpPr>
        <p:spPr>
          <a:xfrm>
            <a:off x="1378325" y="1739700"/>
            <a:ext cx="78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1b68b892692_1_1"/>
          <p:cNvSpPr txBox="1"/>
          <p:nvPr/>
        </p:nvSpPr>
        <p:spPr>
          <a:xfrm>
            <a:off x="585650" y="1020277"/>
            <a:ext cx="82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11. Oportunitățile unui PPC Specialist 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g1b68b892692_1_1"/>
          <p:cNvSpPr txBox="1"/>
          <p:nvPr/>
        </p:nvSpPr>
        <p:spPr>
          <a:xfrm>
            <a:off x="252950" y="1102125"/>
            <a:ext cx="5984100" cy="3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Tricks and Tips </a:t>
            </a: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la început de carieră: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❏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Incepe cu Atelierul Digital (este foarte basic), dar este un start: </a:t>
            </a:r>
            <a:r>
              <a:rPr lang="en-US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https://learndigital.withgoogle.com/atelieruldigital/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❏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Obține certificările Google Ads Skillshop: </a:t>
            </a:r>
            <a:r>
              <a:rPr lang="en-US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https://skillshop.exceedlms.com/student/catalog/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❏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După, urmează și cursurile altor produse Google, începe cu Academia Google Analytics: </a:t>
            </a:r>
            <a:r>
              <a:rPr lang="en-US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https://skillshop.exceedlms.com/student/catalog/browse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❏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Urmărește lideri din mediul online, grupuri de Facebook sau profile de LinkedIn, bloguri (</a:t>
            </a:r>
            <a:r>
              <a:rPr lang="en-US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https://www.wordstream.com/</a:t>
            </a: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https://searchengineland.com/</a:t>
            </a: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https://www.ppchero.com/</a:t>
            </a: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0"/>
              </a:rPr>
              <a:t>https://www.searchenginejournal.com/</a:t>
            </a: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 pentru a fi la zi cu noutățile din domeniu);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❏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Găsești cursuri pe </a:t>
            </a:r>
            <a:r>
              <a:rPr lang="en-US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/>
              </a:rPr>
              <a:t>https://www.udemy.com/</a:t>
            </a: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/>
              </a:rPr>
              <a:t>https://www.coursera.org/</a:t>
            </a: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;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❏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Aprofundeaza alte platforme de publicitate plătită: Facebook Ads, LinkedIn Ads, TikTok Ads, Microsoft Ads (Bing Ads).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❏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Never give up - acest domeniu se bazeaza mult pe trial and error - înveți prin încercare și eroare.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3" name="Google Shape;463;g1b68b892692_1_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722475" y="1325488"/>
            <a:ext cx="2228950" cy="319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ljubomir.graovac\Downloads\PresentationCCDro2014-16-9.png" id="110" name="Google Shape;110;g1b68b892692_0_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9050"/>
            <a:ext cx="9144000" cy="51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1b68b892692_0_57"/>
          <p:cNvSpPr txBox="1"/>
          <p:nvPr/>
        </p:nvSpPr>
        <p:spPr>
          <a:xfrm>
            <a:off x="252950" y="1245000"/>
            <a:ext cx="8748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1b68b892692_0_57"/>
          <p:cNvSpPr txBox="1"/>
          <p:nvPr/>
        </p:nvSpPr>
        <p:spPr>
          <a:xfrm>
            <a:off x="1378325" y="1739700"/>
            <a:ext cx="78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1b68b892692_0_57"/>
          <p:cNvSpPr txBox="1"/>
          <p:nvPr/>
        </p:nvSpPr>
        <p:spPr>
          <a:xfrm>
            <a:off x="585650" y="1020277"/>
            <a:ext cx="82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Despre ce vorbim</a:t>
            </a:r>
            <a:endParaRPr b="1" sz="3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1b68b892692_0_57"/>
          <p:cNvSpPr txBox="1"/>
          <p:nvPr/>
        </p:nvSpPr>
        <p:spPr>
          <a:xfrm>
            <a:off x="486960" y="1539600"/>
            <a:ext cx="8280900" cy="3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Ce este Google Ads?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 ce Google Ads? 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Tipuri de campanii existente în Google Ads 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KPIs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Strategii de licitare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Conversion Tracking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Atribuirea conversiilor 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Aprofundare Google Search Ads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Pași pentru a începe promovarea plătită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AutoNum type="arabicPeriod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Crearea unei campanii de tip search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AutoNum type="arabicPeriod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Oportunitățile unui PPC Specialist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Recapitulare &amp; QUIZ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ljubomir.graovac\Downloads\PresentationCCDro2014-16-9.png" id="468" name="Google Shape;468;g1b68b892692_0_4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9050"/>
            <a:ext cx="9144000" cy="51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g1b68b892692_0_466"/>
          <p:cNvSpPr txBox="1"/>
          <p:nvPr/>
        </p:nvSpPr>
        <p:spPr>
          <a:xfrm>
            <a:off x="252950" y="1245000"/>
            <a:ext cx="8748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1b68b892692_0_466"/>
          <p:cNvSpPr txBox="1"/>
          <p:nvPr/>
        </p:nvSpPr>
        <p:spPr>
          <a:xfrm>
            <a:off x="1378325" y="1739700"/>
            <a:ext cx="78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1b68b892692_0_466"/>
          <p:cNvSpPr txBox="1"/>
          <p:nvPr/>
        </p:nvSpPr>
        <p:spPr>
          <a:xfrm>
            <a:off x="509450" y="1020277"/>
            <a:ext cx="82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 12. Recapitulare &amp; QUIZ 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g1b68b892692_0_466"/>
          <p:cNvSpPr txBox="1"/>
          <p:nvPr/>
        </p:nvSpPr>
        <p:spPr>
          <a:xfrm>
            <a:off x="201175" y="1110525"/>
            <a:ext cx="4993500" cy="3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Q1. Which ad component has three fields that allow 30 characters each?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- [ ] the headline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- [ ] the description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- [ ] the website URL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- [ ] the call-to-action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ljubomir.graovac\Downloads\PresentationCCDro2014-16-9.png" id="477" name="Google Shape;477;g1b68b892692_0_4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9050"/>
            <a:ext cx="9144000" cy="51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g1b68b892692_0_478"/>
          <p:cNvSpPr txBox="1"/>
          <p:nvPr/>
        </p:nvSpPr>
        <p:spPr>
          <a:xfrm>
            <a:off x="252950" y="1245000"/>
            <a:ext cx="8748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1b68b892692_0_478"/>
          <p:cNvSpPr txBox="1"/>
          <p:nvPr/>
        </p:nvSpPr>
        <p:spPr>
          <a:xfrm>
            <a:off x="1378325" y="1739700"/>
            <a:ext cx="78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1b68b892692_0_478"/>
          <p:cNvSpPr txBox="1"/>
          <p:nvPr/>
        </p:nvSpPr>
        <p:spPr>
          <a:xfrm>
            <a:off x="585650" y="1020277"/>
            <a:ext cx="82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12. Recapitulare &amp; QUIZ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g1b68b892692_0_478"/>
          <p:cNvSpPr txBox="1"/>
          <p:nvPr/>
        </p:nvSpPr>
        <p:spPr>
          <a:xfrm>
            <a:off x="201175" y="1110525"/>
            <a:ext cx="4993500" cy="3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Q1. Which ad component has three fields that allow 30 characters each?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- [x] the headline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- [ ] the description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- [ ] the website URL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- [ ] the call-to-action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ljubomir.graovac\Downloads\PresentationCCDro2014-16-9.png" id="486" name="Google Shape;486;g1b68b892692_0_4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9050"/>
            <a:ext cx="9144000" cy="51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g1b68b892692_0_487"/>
          <p:cNvSpPr txBox="1"/>
          <p:nvPr/>
        </p:nvSpPr>
        <p:spPr>
          <a:xfrm>
            <a:off x="252950" y="1245000"/>
            <a:ext cx="8748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g1b68b892692_0_487"/>
          <p:cNvSpPr txBox="1"/>
          <p:nvPr/>
        </p:nvSpPr>
        <p:spPr>
          <a:xfrm>
            <a:off x="1378325" y="1739700"/>
            <a:ext cx="78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1b68b892692_0_487"/>
          <p:cNvSpPr txBox="1"/>
          <p:nvPr/>
        </p:nvSpPr>
        <p:spPr>
          <a:xfrm>
            <a:off x="585650" y="1020277"/>
            <a:ext cx="82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12. Recapitulare &amp; QUIZ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g1b68b892692_0_487"/>
          <p:cNvSpPr txBox="1"/>
          <p:nvPr/>
        </p:nvSpPr>
        <p:spPr>
          <a:xfrm>
            <a:off x="201175" y="1110525"/>
            <a:ext cx="4993500" cy="3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Q2. Braxton has his maximum bid set to $5. His competitor bids $3.95. How much will Braxton pay upon winning the auction?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- [ ] $3.96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- [ ] $3.95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- [ ] $4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- [ ] $5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ljubomir.graovac\Downloads\PresentationCCDro2014-16-9.png" id="495" name="Google Shape;495;g1b68b892692_0_4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9050"/>
            <a:ext cx="9144000" cy="51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g1b68b892692_0_496"/>
          <p:cNvSpPr txBox="1"/>
          <p:nvPr/>
        </p:nvSpPr>
        <p:spPr>
          <a:xfrm>
            <a:off x="252950" y="1245000"/>
            <a:ext cx="8748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g1b68b892692_0_496"/>
          <p:cNvSpPr txBox="1"/>
          <p:nvPr/>
        </p:nvSpPr>
        <p:spPr>
          <a:xfrm>
            <a:off x="1378325" y="1739700"/>
            <a:ext cx="78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1b68b892692_0_496"/>
          <p:cNvSpPr txBox="1"/>
          <p:nvPr/>
        </p:nvSpPr>
        <p:spPr>
          <a:xfrm>
            <a:off x="585650" y="1020277"/>
            <a:ext cx="82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12. Recapitulare &amp; QUIZ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g1b68b892692_0_496"/>
          <p:cNvSpPr txBox="1"/>
          <p:nvPr/>
        </p:nvSpPr>
        <p:spPr>
          <a:xfrm>
            <a:off x="201175" y="1110525"/>
            <a:ext cx="4993500" cy="3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Q2. Braxton has his maximum bid set to $5. His competitor bids $3.95. How much will Braxton pay upon winning the auction?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- [x] $3.96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- [ ] $3.95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- [ ] $4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- [ ] $5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ljubomir.graovac\Downloads\PresentationCCDro2014-16-9.png" id="504" name="Google Shape;504;g1b68b892692_0_5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9050"/>
            <a:ext cx="9144000" cy="51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g1b68b892692_0_505"/>
          <p:cNvSpPr txBox="1"/>
          <p:nvPr/>
        </p:nvSpPr>
        <p:spPr>
          <a:xfrm>
            <a:off x="252950" y="1245000"/>
            <a:ext cx="8748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1b68b892692_0_505"/>
          <p:cNvSpPr txBox="1"/>
          <p:nvPr/>
        </p:nvSpPr>
        <p:spPr>
          <a:xfrm>
            <a:off x="1378325" y="1739700"/>
            <a:ext cx="78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1b68b892692_0_505"/>
          <p:cNvSpPr txBox="1"/>
          <p:nvPr/>
        </p:nvSpPr>
        <p:spPr>
          <a:xfrm>
            <a:off x="585650" y="1020277"/>
            <a:ext cx="82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12. Recapitulare &amp; QUIZ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g1b68b892692_0_505"/>
          <p:cNvSpPr txBox="1"/>
          <p:nvPr/>
        </p:nvSpPr>
        <p:spPr>
          <a:xfrm>
            <a:off x="201175" y="1110525"/>
            <a:ext cx="4993500" cy="3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Q3. Which choice has no impact on Quality Score?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- [ ] ad relevance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- [ ] expected clickthrough rate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- [ ] landing page experience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- [ ] max CPC bid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ljubomir.graovac\Downloads\PresentationCCDro2014-16-9.png" id="513" name="Google Shape;513;g1b68b892692_0_5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9050"/>
            <a:ext cx="9144000" cy="51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g1b68b892692_0_514"/>
          <p:cNvSpPr txBox="1"/>
          <p:nvPr/>
        </p:nvSpPr>
        <p:spPr>
          <a:xfrm>
            <a:off x="252950" y="1245000"/>
            <a:ext cx="8748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g1b68b892692_0_514"/>
          <p:cNvSpPr txBox="1"/>
          <p:nvPr/>
        </p:nvSpPr>
        <p:spPr>
          <a:xfrm>
            <a:off x="1378325" y="1739700"/>
            <a:ext cx="78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g1b68b892692_0_514"/>
          <p:cNvSpPr txBox="1"/>
          <p:nvPr/>
        </p:nvSpPr>
        <p:spPr>
          <a:xfrm>
            <a:off x="585650" y="1020277"/>
            <a:ext cx="82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12. Recapitulare &amp; QUIZ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g1b68b892692_0_514"/>
          <p:cNvSpPr txBox="1"/>
          <p:nvPr/>
        </p:nvSpPr>
        <p:spPr>
          <a:xfrm>
            <a:off x="201175" y="1110525"/>
            <a:ext cx="4993500" cy="3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Q3. Which choice has no impact on Quality Score?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- [ ] ad relevance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- [ ] expected clickthrough rate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- [ ] landing page experience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- [x] max CPC bid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ljubomir.graovac\Downloads\PresentationCCDro2014-16-9.png" id="119" name="Google Shape;119;g1b68b892692_0_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9050"/>
            <a:ext cx="9144000" cy="51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1b68b892692_0_80"/>
          <p:cNvSpPr txBox="1"/>
          <p:nvPr/>
        </p:nvSpPr>
        <p:spPr>
          <a:xfrm>
            <a:off x="252950" y="1245000"/>
            <a:ext cx="8748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1b68b892692_0_80"/>
          <p:cNvSpPr txBox="1"/>
          <p:nvPr/>
        </p:nvSpPr>
        <p:spPr>
          <a:xfrm>
            <a:off x="1378325" y="1739700"/>
            <a:ext cx="78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1b68b892692_0_80"/>
          <p:cNvSpPr txBox="1"/>
          <p:nvPr/>
        </p:nvSpPr>
        <p:spPr>
          <a:xfrm>
            <a:off x="585650" y="1020277"/>
            <a:ext cx="82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Ce este Google Ads</a:t>
            </a:r>
            <a:endParaRPr b="1" sz="3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1b68b892692_0_80"/>
          <p:cNvSpPr txBox="1"/>
          <p:nvPr/>
        </p:nvSpPr>
        <p:spPr>
          <a:xfrm>
            <a:off x="486956" y="1539600"/>
            <a:ext cx="3531300" cy="3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Google Ads este ca și cum ai avea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un stand la un târg 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unde îți poți promova produsele sau serviciile.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Standul tău ar fi anunțul tău în Google Ads, iar târgul ar fi motorul de căutare Google.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Cu cât anunțul tău este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mai atractiv și relevant pentru căutările oamenilor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, cu atât mai multe persoane vor ajunge la standul tău.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g1b68b892692_0_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9374" y="1869379"/>
            <a:ext cx="3234901" cy="219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ljubomir.graovac\Downloads\PresentationCCDro2014-16-9.png" id="129" name="Google Shape;129;g1b68b892692_0_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9050"/>
            <a:ext cx="9144000" cy="51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1b68b892692_0_89"/>
          <p:cNvSpPr txBox="1"/>
          <p:nvPr/>
        </p:nvSpPr>
        <p:spPr>
          <a:xfrm>
            <a:off x="252950" y="1245000"/>
            <a:ext cx="8748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1b68b892692_0_89"/>
          <p:cNvSpPr txBox="1"/>
          <p:nvPr/>
        </p:nvSpPr>
        <p:spPr>
          <a:xfrm>
            <a:off x="1378325" y="1739700"/>
            <a:ext cx="78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1b68b892692_0_89"/>
          <p:cNvSpPr txBox="1"/>
          <p:nvPr/>
        </p:nvSpPr>
        <p:spPr>
          <a:xfrm>
            <a:off x="585650" y="1020277"/>
            <a:ext cx="82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Ce este Google Ads</a:t>
            </a:r>
            <a:endParaRPr b="1" sz="3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g1b68b892692_0_89"/>
          <p:cNvSpPr txBox="1"/>
          <p:nvPr/>
        </p:nvSpPr>
        <p:spPr>
          <a:xfrm>
            <a:off x="252950" y="1539600"/>
            <a:ext cx="4362000" cy="3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O soluție de publicitate online folosită de companii pentru a-și promova produsele sau serviciile în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 căutarea Google, pe YouTube și pe alte site-uri de pe web (Display) și care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funcționează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 pe bază de cuvinte cheie.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Atunci când un utilizator dă clic pe unul dintre aceste anunțuri, este direcționat către site-ul web al advertiserului sau aplicație mobilă (Android sau iOS), iar advertiserul plătește Google o taxă pentru fiecare clic.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g1b68b892692_0_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8950" y="1739700"/>
            <a:ext cx="4042325" cy="228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ljubomir.graovac\Downloads\PresentationCCDro2014-16-9.png" id="139" name="Google Shape;139;g2171d26a76a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9050"/>
            <a:ext cx="9144000" cy="51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2171d26a76a_0_2"/>
          <p:cNvSpPr txBox="1"/>
          <p:nvPr/>
        </p:nvSpPr>
        <p:spPr>
          <a:xfrm>
            <a:off x="252950" y="1245000"/>
            <a:ext cx="8748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2171d26a76a_0_2"/>
          <p:cNvSpPr txBox="1"/>
          <p:nvPr/>
        </p:nvSpPr>
        <p:spPr>
          <a:xfrm>
            <a:off x="1378325" y="1739700"/>
            <a:ext cx="78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2171d26a76a_0_2"/>
          <p:cNvSpPr txBox="1"/>
          <p:nvPr/>
        </p:nvSpPr>
        <p:spPr>
          <a:xfrm>
            <a:off x="585650" y="1020277"/>
            <a:ext cx="82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eriod"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Ce este Google Ads</a:t>
            </a:r>
            <a:endParaRPr b="1" sz="3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g2171d26a76a_0_2"/>
          <p:cNvSpPr txBox="1"/>
          <p:nvPr/>
        </p:nvSpPr>
        <p:spPr>
          <a:xfrm>
            <a:off x="486956" y="1539600"/>
            <a:ext cx="3531300" cy="3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Se stabilesc obiective: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➔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awareness (afisari);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➔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trafic (vizite pe site);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➔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conversii (tranzacții/ leaduri/ apeluri telefonice).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g2171d26a76a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8950" y="1739700"/>
            <a:ext cx="4042325" cy="228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ljubomir.graovac\Downloads\PresentationCCDro2014-16-9.png" id="149" name="Google Shape;149;g1b68b892692_0_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9050"/>
            <a:ext cx="9144000" cy="51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1b68b892692_0_100"/>
          <p:cNvSpPr txBox="1"/>
          <p:nvPr/>
        </p:nvSpPr>
        <p:spPr>
          <a:xfrm>
            <a:off x="252950" y="1245000"/>
            <a:ext cx="8748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1b68b892692_0_100"/>
          <p:cNvSpPr txBox="1"/>
          <p:nvPr/>
        </p:nvSpPr>
        <p:spPr>
          <a:xfrm>
            <a:off x="1378325" y="1739700"/>
            <a:ext cx="78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1b68b892692_0_100"/>
          <p:cNvSpPr txBox="1"/>
          <p:nvPr/>
        </p:nvSpPr>
        <p:spPr>
          <a:xfrm>
            <a:off x="585650" y="1020277"/>
            <a:ext cx="82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2. De ce este Google Ads</a:t>
            </a:r>
            <a:endParaRPr b="1" sz="3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g1b68b892692_0_100"/>
          <p:cNvSpPr txBox="1"/>
          <p:nvPr/>
        </p:nvSpPr>
        <p:spPr>
          <a:xfrm>
            <a:off x="486956" y="1539600"/>
            <a:ext cx="3531300" cy="3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Acces la o audiență mare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g1b68b892692_0_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3250" y="1323900"/>
            <a:ext cx="2906550" cy="290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1b68b892692_0_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650" y="2016275"/>
            <a:ext cx="3280651" cy="265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ljubomir.graovac\Downloads\PresentationCCDro2014-16-9.png" id="160" name="Google Shape;160;g1b68b892692_0_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9050"/>
            <a:ext cx="9144000" cy="51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1b68b892692_0_113"/>
          <p:cNvSpPr txBox="1"/>
          <p:nvPr/>
        </p:nvSpPr>
        <p:spPr>
          <a:xfrm>
            <a:off x="252950" y="1245000"/>
            <a:ext cx="8748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Vrei sa descoperi puterea publicității pe Google?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1b68b892692_0_113"/>
          <p:cNvSpPr txBox="1"/>
          <p:nvPr/>
        </p:nvSpPr>
        <p:spPr>
          <a:xfrm>
            <a:off x="1378325" y="1739700"/>
            <a:ext cx="78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1b68b892692_0_113"/>
          <p:cNvSpPr txBox="1"/>
          <p:nvPr/>
        </p:nvSpPr>
        <p:spPr>
          <a:xfrm>
            <a:off x="585650" y="1020277"/>
            <a:ext cx="82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2. De ce este Google Ads</a:t>
            </a:r>
            <a:endParaRPr b="1" sz="3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g1b68b892692_0_113"/>
          <p:cNvSpPr txBox="1"/>
          <p:nvPr/>
        </p:nvSpPr>
        <p:spPr>
          <a:xfrm>
            <a:off x="486949" y="1472375"/>
            <a:ext cx="4085100" cy="3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Targetarea publicului: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➔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geografică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➔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limbă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➔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comportament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➔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interese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➔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custom din platforma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➔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customer match (liste email, telefon)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➔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demografică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➔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de tip remarketing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➔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device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➔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aplicații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g1b68b892692_0_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8400" y="1739712"/>
            <a:ext cx="3790500" cy="232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esentationCCD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2015-03-09T15:19:43Z</dcterms:created>
  <dc:creator>Ljubomir Graovac</dc:creator>
</cp:coreProperties>
</file>